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notesMasterIdLst>
    <p:notesMasterId r:id="rId14"/>
  </p:notesMasterIdLst>
  <p:handoutMasterIdLst>
    <p:handoutMasterId r:id="rId15"/>
  </p:handoutMasterIdLst>
  <p:sldIdLst>
    <p:sldId id="936" r:id="rId2"/>
    <p:sldId id="938" r:id="rId3"/>
    <p:sldId id="391" r:id="rId4"/>
    <p:sldId id="639" r:id="rId5"/>
    <p:sldId id="640" r:id="rId6"/>
    <p:sldId id="274" r:id="rId7"/>
    <p:sldId id="275" r:id="rId8"/>
    <p:sldId id="955" r:id="rId9"/>
    <p:sldId id="956" r:id="rId10"/>
    <p:sldId id="957" r:id="rId11"/>
    <p:sldId id="985" r:id="rId12"/>
    <p:sldId id="954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раим Атанаева" initials="МА" lastIdx="3" clrIdx="0"/>
  <p:cmAuthor id="2" name="Magzhan Amangazy" initials="M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8BB8"/>
    <a:srgbClr val="FFC002"/>
    <a:srgbClr val="34779C"/>
    <a:srgbClr val="3F8DB9"/>
    <a:srgbClr val="3B697F"/>
    <a:srgbClr val="3F82D2"/>
    <a:srgbClr val="3E8DBA"/>
    <a:srgbClr val="2D6787"/>
    <a:srgbClr val="4F81BD"/>
    <a:srgbClr val="ECF1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69" autoAdjust="0"/>
    <p:restoredTop sz="95256" autoAdjust="0"/>
  </p:normalViewPr>
  <p:slideViewPr>
    <p:cSldViewPr snapToGrid="0">
      <p:cViewPr>
        <p:scale>
          <a:sx n="82" d="100"/>
          <a:sy n="82" d="100"/>
        </p:scale>
        <p:origin x="58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7F60C0-BA70-4015-83F2-A782B5ACB852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KZ"/>
        </a:p>
      </dgm:t>
    </dgm:pt>
    <dgm:pt modelId="{7B912C59-CE49-472B-BF00-5C98D439D191}">
      <dgm:prSet phldrT="[Текст]"/>
      <dgm:spPr/>
      <dgm:t>
        <a:bodyPr/>
        <a:lstStyle/>
        <a:p>
          <a:r>
            <a:rPr lang="en-US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Global university rankings</a:t>
          </a:r>
          <a:r>
            <a:rPr lang="kk-KZ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r>
            <a:rPr lang="ru-RU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Глобальные рейтинги университетов</a:t>
          </a:r>
          <a:endParaRPr lang="ru-KZ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57113C2-F3A1-4EF6-AE88-D6E8860DB01F}" type="parTrans" cxnId="{9DF34866-3024-421A-B005-79B4BC32B9C8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D7FD209-030C-448D-B79F-68DD4ACCFAE1}" type="sibTrans" cxnId="{9DF34866-3024-421A-B005-79B4BC32B9C8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335399-D458-4BA3-9A71-958BBF3D00E5}">
      <dgm:prSet phldrT="[Текст]"/>
      <dgm:spPr/>
      <dgm:t>
        <a:bodyPr/>
        <a:lstStyle/>
        <a:p>
          <a:r>
            <a:rPr lang="en-US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Global university sub-rankings </a:t>
          </a:r>
          <a:endParaRPr lang="kk-KZ" b="1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ru-RU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Глобальные </a:t>
          </a:r>
          <a:r>
            <a:rPr lang="ru-RU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подрейтинги</a:t>
          </a:r>
          <a:r>
            <a:rPr lang="ru-RU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университетов</a:t>
          </a:r>
          <a:endParaRPr lang="ru-KZ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8D0100-FB69-464E-89CF-D4E207F750F2}" type="parTrans" cxnId="{4B4D8780-001E-48FD-8290-CD7EE3AC625B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433095B-8D2C-46CA-A0B6-794152A2A4F2}" type="sibTrans" cxnId="{4B4D8780-001E-48FD-8290-CD7EE3AC625B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F598C9-3019-4DB0-9ED6-FCA564B94567}">
      <dgm:prSet phldrT="[Текст]"/>
      <dgm:spPr/>
      <dgm:t>
        <a:bodyPr/>
        <a:lstStyle/>
        <a:p>
          <a:r>
            <a:rPr lang="en-US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Global </a:t>
          </a:r>
          <a:r>
            <a:rPr lang="en-US" b="1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specialised</a:t>
          </a:r>
          <a:r>
            <a:rPr lang="en-US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/impact rankings</a:t>
          </a:r>
          <a:r>
            <a:rPr lang="kk-KZ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r>
            <a:rPr lang="ru-RU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Глобальные специализированные рейтинги/рейтинги влияния</a:t>
          </a:r>
          <a:endParaRPr lang="ru-KZ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A01863-25C8-4807-961E-CCC7C653BB23}" type="parTrans" cxnId="{90D89B6B-745D-44C2-8905-49AC939EDC59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BB15258-D2AC-40DC-B574-14BEAA6E74B8}" type="sibTrans" cxnId="{90D89B6B-745D-44C2-8905-49AC939EDC59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F44CF1B-BD9A-4E6A-9B2D-BC0369D6D538}">
      <dgm:prSet phldrT="[Текст]"/>
      <dgm:spPr/>
      <dgm:t>
        <a:bodyPr/>
        <a:lstStyle/>
        <a:p>
          <a:r>
            <a:rPr lang="ru-RU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Global </a:t>
          </a:r>
          <a:r>
            <a:rPr lang="ru-RU" b="1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rankings</a:t>
          </a:r>
          <a:r>
            <a:rPr lang="ru-RU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b="1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by</a:t>
          </a:r>
          <a:r>
            <a:rPr lang="ru-RU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b="1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subject</a:t>
          </a:r>
          <a:r>
            <a:rPr lang="ru-RU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r>
            <a:rPr lang="ru-RU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Глобальные рейтинги по предметам</a:t>
          </a:r>
          <a:endParaRPr lang="ru-KZ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A19ACE8-86FB-4B8B-9EF2-74B40B220162}" type="parTrans" cxnId="{89541F92-4E4E-4772-A3A5-B10787DAF48B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B89CDFD-9458-4282-A24D-66520A5A99C5}" type="sibTrans" cxnId="{89541F92-4E4E-4772-A3A5-B10787DAF48B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E2B8C1-ACFC-4B5D-A17D-31B1018D2553}">
      <dgm:prSet phldrT="[Текст]"/>
      <dgm:spPr/>
      <dgm:t>
        <a:bodyPr/>
        <a:lstStyle/>
        <a:p>
          <a:r>
            <a:rPr lang="ru-RU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 </a:t>
          </a:r>
          <a:r>
            <a:rPr lang="ru-RU" b="1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university</a:t>
          </a:r>
          <a:r>
            <a:rPr lang="ru-RU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b="1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rankings</a:t>
          </a:r>
          <a:endParaRPr lang="ru-RU" b="1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ru-RU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Региональные рейтинги университетов</a:t>
          </a:r>
          <a:endParaRPr lang="ru-KZ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C1C693-46C9-4208-83F0-F6965CDF9633}" type="parTrans" cxnId="{84C2256E-5EE9-442D-AEC9-C593233CD0D2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74F4DF-C06D-49A4-B8C6-2287D43BEEDC}" type="sibTrans" cxnId="{84C2256E-5EE9-442D-AEC9-C593233CD0D2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BC1474-D658-4C0C-A34A-CB2A505C7DBC}">
      <dgm:prSet phldrT="[Текст]"/>
      <dgm:spPr/>
      <dgm:t>
        <a:bodyPr/>
        <a:lstStyle/>
        <a:p>
          <a:r>
            <a:rPr lang="en-US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Business school rankings </a:t>
          </a:r>
          <a:endParaRPr lang="kk-KZ" b="1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ru-RU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Рейтинги бизнес-школ</a:t>
          </a:r>
          <a:endParaRPr lang="ru-KZ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743790C-3423-425F-B9D0-B38566712B35}" type="parTrans" cxnId="{EE487968-13A7-4168-B2E3-C085CC8324FA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79BEAD2-98F6-4708-9CF5-0D130659EA2A}" type="sibTrans" cxnId="{EE487968-13A7-4168-B2E3-C085CC8324FA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D49A26-DE4F-4F75-8AE2-E63D13732D01}">
      <dgm:prSet phldrT="[Текст]"/>
      <dgm:spPr/>
      <dgm:t>
        <a:bodyPr/>
        <a:lstStyle/>
        <a:p>
          <a:r>
            <a:rPr lang="en-US" b="1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National higher education system rankings </a:t>
          </a:r>
          <a:endParaRPr lang="kk-KZ" b="1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ru-RU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Рейтинг национальной системы высшего образования</a:t>
          </a:r>
          <a:endParaRPr lang="ru-KZ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3747D74-59E1-4C68-A87E-DDA6AD1670D5}" type="parTrans" cxnId="{63E52630-4956-4B69-8750-1F6C55BE0EE6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E3E2B0-7E9E-4D57-972D-F05F4F7D9874}" type="sibTrans" cxnId="{63E52630-4956-4B69-8750-1F6C55BE0EE6}">
      <dgm:prSet/>
      <dgm:spPr/>
      <dgm:t>
        <a:bodyPr/>
        <a:lstStyle/>
        <a:p>
          <a:endParaRPr lang="ru-KZ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EE1BA23-22F0-47D2-81DA-0A8556EEF7AD}" type="pres">
      <dgm:prSet presAssocID="{E77F60C0-BA70-4015-83F2-A782B5ACB852}" presName="linear" presStyleCnt="0">
        <dgm:presLayoutVars>
          <dgm:animLvl val="lvl"/>
          <dgm:resizeHandles val="exact"/>
        </dgm:presLayoutVars>
      </dgm:prSet>
      <dgm:spPr/>
    </dgm:pt>
    <dgm:pt modelId="{2583E4A8-80D2-4DF4-8014-E0F56807EE03}" type="pres">
      <dgm:prSet presAssocID="{7B912C59-CE49-472B-BF00-5C98D439D191}" presName="parentText" presStyleLbl="node1" presStyleIdx="0" presStyleCnt="7" custLinFactNeighborX="577" custLinFactNeighborY="-62099">
        <dgm:presLayoutVars>
          <dgm:chMax val="0"/>
          <dgm:bulletEnabled val="1"/>
        </dgm:presLayoutVars>
      </dgm:prSet>
      <dgm:spPr/>
    </dgm:pt>
    <dgm:pt modelId="{FF68B6B5-5A15-4B23-B2ED-C8AF764CD143}" type="pres">
      <dgm:prSet presAssocID="{2D7FD209-030C-448D-B79F-68DD4ACCFAE1}" presName="spacer" presStyleCnt="0"/>
      <dgm:spPr/>
    </dgm:pt>
    <dgm:pt modelId="{DA4145F5-3943-44B3-AE7B-45EEEEF4C740}" type="pres">
      <dgm:prSet presAssocID="{A9335399-D458-4BA3-9A71-958BBF3D00E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EE79B909-CE46-4D30-9287-71DEE2089742}" type="pres">
      <dgm:prSet presAssocID="{9433095B-8D2C-46CA-A0B6-794152A2A4F2}" presName="spacer" presStyleCnt="0"/>
      <dgm:spPr/>
    </dgm:pt>
    <dgm:pt modelId="{D6B2B6FE-D28D-4B39-8028-27546E762BAE}" type="pres">
      <dgm:prSet presAssocID="{78F598C9-3019-4DB0-9ED6-FCA564B9456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B962C878-36B5-49B8-A2CD-AB3A094447F2}" type="pres">
      <dgm:prSet presAssocID="{3BB15258-D2AC-40DC-B574-14BEAA6E74B8}" presName="spacer" presStyleCnt="0"/>
      <dgm:spPr/>
    </dgm:pt>
    <dgm:pt modelId="{5D7D84E1-9F0D-46CF-B801-E64700B9B40E}" type="pres">
      <dgm:prSet presAssocID="{7F44CF1B-BD9A-4E6A-9B2D-BC0369D6D53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9F5089DB-8E3A-4E9B-B69C-69ADBAC16664}" type="pres">
      <dgm:prSet presAssocID="{1B89CDFD-9458-4282-A24D-66520A5A99C5}" presName="spacer" presStyleCnt="0"/>
      <dgm:spPr/>
    </dgm:pt>
    <dgm:pt modelId="{670A4970-A5C2-4E76-87EE-D756D69E244D}" type="pres">
      <dgm:prSet presAssocID="{9DE2B8C1-ACFC-4B5D-A17D-31B1018D2553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0E50B2B-4047-4196-9BE5-72437B3B65ED}" type="pres">
      <dgm:prSet presAssocID="{6C74F4DF-C06D-49A4-B8C6-2287D43BEEDC}" presName="spacer" presStyleCnt="0"/>
      <dgm:spPr/>
    </dgm:pt>
    <dgm:pt modelId="{243EB48A-73C0-48C9-8282-618C518DE592}" type="pres">
      <dgm:prSet presAssocID="{28BC1474-D658-4C0C-A34A-CB2A505C7DBC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13CB434B-03E4-4B80-8ADC-1A779C1362D9}" type="pres">
      <dgm:prSet presAssocID="{E79BEAD2-98F6-4708-9CF5-0D130659EA2A}" presName="spacer" presStyleCnt="0"/>
      <dgm:spPr/>
    </dgm:pt>
    <dgm:pt modelId="{6BDCE22F-27A3-4C0A-B632-DF368C19895B}" type="pres">
      <dgm:prSet presAssocID="{F9D49A26-DE4F-4F75-8AE2-E63D13732D01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73D98C1D-8B47-460B-8F05-9A69608C1982}" type="presOf" srcId="{E77F60C0-BA70-4015-83F2-A782B5ACB852}" destId="{7EE1BA23-22F0-47D2-81DA-0A8556EEF7AD}" srcOrd="0" destOrd="0" presId="urn:microsoft.com/office/officeart/2005/8/layout/vList2"/>
    <dgm:cxn modelId="{D117E324-D4E1-4D88-BC8A-BF7F05A21C47}" type="presOf" srcId="{28BC1474-D658-4C0C-A34A-CB2A505C7DBC}" destId="{243EB48A-73C0-48C9-8282-618C518DE592}" srcOrd="0" destOrd="0" presId="urn:microsoft.com/office/officeart/2005/8/layout/vList2"/>
    <dgm:cxn modelId="{63E52630-4956-4B69-8750-1F6C55BE0EE6}" srcId="{E77F60C0-BA70-4015-83F2-A782B5ACB852}" destId="{F9D49A26-DE4F-4F75-8AE2-E63D13732D01}" srcOrd="6" destOrd="0" parTransId="{23747D74-59E1-4C68-A87E-DDA6AD1670D5}" sibTransId="{A1E3E2B0-7E9E-4D57-972D-F05F4F7D9874}"/>
    <dgm:cxn modelId="{7015475B-E2F9-419D-9DEC-8F88404B747B}" type="presOf" srcId="{78F598C9-3019-4DB0-9ED6-FCA564B94567}" destId="{D6B2B6FE-D28D-4B39-8028-27546E762BAE}" srcOrd="0" destOrd="0" presId="urn:microsoft.com/office/officeart/2005/8/layout/vList2"/>
    <dgm:cxn modelId="{9DF34866-3024-421A-B005-79B4BC32B9C8}" srcId="{E77F60C0-BA70-4015-83F2-A782B5ACB852}" destId="{7B912C59-CE49-472B-BF00-5C98D439D191}" srcOrd="0" destOrd="0" parTransId="{757113C2-F3A1-4EF6-AE88-D6E8860DB01F}" sibTransId="{2D7FD209-030C-448D-B79F-68DD4ACCFAE1}"/>
    <dgm:cxn modelId="{EE487968-13A7-4168-B2E3-C085CC8324FA}" srcId="{E77F60C0-BA70-4015-83F2-A782B5ACB852}" destId="{28BC1474-D658-4C0C-A34A-CB2A505C7DBC}" srcOrd="5" destOrd="0" parTransId="{2743790C-3423-425F-B9D0-B38566712B35}" sibTransId="{E79BEAD2-98F6-4708-9CF5-0D130659EA2A}"/>
    <dgm:cxn modelId="{90D89B6B-745D-44C2-8905-49AC939EDC59}" srcId="{E77F60C0-BA70-4015-83F2-A782B5ACB852}" destId="{78F598C9-3019-4DB0-9ED6-FCA564B94567}" srcOrd="2" destOrd="0" parTransId="{8AA01863-25C8-4807-961E-CCC7C653BB23}" sibTransId="{3BB15258-D2AC-40DC-B574-14BEAA6E74B8}"/>
    <dgm:cxn modelId="{84C2256E-5EE9-442D-AEC9-C593233CD0D2}" srcId="{E77F60C0-BA70-4015-83F2-A782B5ACB852}" destId="{9DE2B8C1-ACFC-4B5D-A17D-31B1018D2553}" srcOrd="4" destOrd="0" parTransId="{65C1C693-46C9-4208-83F0-F6965CDF9633}" sibTransId="{6C74F4DF-C06D-49A4-B8C6-2287D43BEEDC}"/>
    <dgm:cxn modelId="{4B4D8780-001E-48FD-8290-CD7EE3AC625B}" srcId="{E77F60C0-BA70-4015-83F2-A782B5ACB852}" destId="{A9335399-D458-4BA3-9A71-958BBF3D00E5}" srcOrd="1" destOrd="0" parTransId="{838D0100-FB69-464E-89CF-D4E207F750F2}" sibTransId="{9433095B-8D2C-46CA-A0B6-794152A2A4F2}"/>
    <dgm:cxn modelId="{A9FEAC84-5976-4BEC-BA4D-ACF3C537A96D}" type="presOf" srcId="{7B912C59-CE49-472B-BF00-5C98D439D191}" destId="{2583E4A8-80D2-4DF4-8014-E0F56807EE03}" srcOrd="0" destOrd="0" presId="urn:microsoft.com/office/officeart/2005/8/layout/vList2"/>
    <dgm:cxn modelId="{7252F289-1D65-4606-AAE0-4C0214F02AE2}" type="presOf" srcId="{9DE2B8C1-ACFC-4B5D-A17D-31B1018D2553}" destId="{670A4970-A5C2-4E76-87EE-D756D69E244D}" srcOrd="0" destOrd="0" presId="urn:microsoft.com/office/officeart/2005/8/layout/vList2"/>
    <dgm:cxn modelId="{89541F92-4E4E-4772-A3A5-B10787DAF48B}" srcId="{E77F60C0-BA70-4015-83F2-A782B5ACB852}" destId="{7F44CF1B-BD9A-4E6A-9B2D-BC0369D6D538}" srcOrd="3" destOrd="0" parTransId="{CA19ACE8-86FB-4B8B-9EF2-74B40B220162}" sibTransId="{1B89CDFD-9458-4282-A24D-66520A5A99C5}"/>
    <dgm:cxn modelId="{16FE23AE-806C-463A-B00B-95A82E1EBC22}" type="presOf" srcId="{F9D49A26-DE4F-4F75-8AE2-E63D13732D01}" destId="{6BDCE22F-27A3-4C0A-B632-DF368C19895B}" srcOrd="0" destOrd="0" presId="urn:microsoft.com/office/officeart/2005/8/layout/vList2"/>
    <dgm:cxn modelId="{D53299B8-16B8-4A4B-8724-A6E10F9C1F02}" type="presOf" srcId="{A9335399-D458-4BA3-9A71-958BBF3D00E5}" destId="{DA4145F5-3943-44B3-AE7B-45EEEEF4C740}" srcOrd="0" destOrd="0" presId="urn:microsoft.com/office/officeart/2005/8/layout/vList2"/>
    <dgm:cxn modelId="{C98307D1-B9F9-4E45-8E2C-F5617766499E}" type="presOf" srcId="{7F44CF1B-BD9A-4E6A-9B2D-BC0369D6D538}" destId="{5D7D84E1-9F0D-46CF-B801-E64700B9B40E}" srcOrd="0" destOrd="0" presId="urn:microsoft.com/office/officeart/2005/8/layout/vList2"/>
    <dgm:cxn modelId="{5E75CFF2-2F0A-43B0-972C-ABF77D7A5DAC}" type="presParOf" srcId="{7EE1BA23-22F0-47D2-81DA-0A8556EEF7AD}" destId="{2583E4A8-80D2-4DF4-8014-E0F56807EE03}" srcOrd="0" destOrd="0" presId="urn:microsoft.com/office/officeart/2005/8/layout/vList2"/>
    <dgm:cxn modelId="{BCE68912-E3D3-46A1-9CC5-8187331A262B}" type="presParOf" srcId="{7EE1BA23-22F0-47D2-81DA-0A8556EEF7AD}" destId="{FF68B6B5-5A15-4B23-B2ED-C8AF764CD143}" srcOrd="1" destOrd="0" presId="urn:microsoft.com/office/officeart/2005/8/layout/vList2"/>
    <dgm:cxn modelId="{34314C38-230B-4179-8CD7-A876457C1B78}" type="presParOf" srcId="{7EE1BA23-22F0-47D2-81DA-0A8556EEF7AD}" destId="{DA4145F5-3943-44B3-AE7B-45EEEEF4C740}" srcOrd="2" destOrd="0" presId="urn:microsoft.com/office/officeart/2005/8/layout/vList2"/>
    <dgm:cxn modelId="{CED19591-C3B8-424F-B1A7-D054391C34A6}" type="presParOf" srcId="{7EE1BA23-22F0-47D2-81DA-0A8556EEF7AD}" destId="{EE79B909-CE46-4D30-9287-71DEE2089742}" srcOrd="3" destOrd="0" presId="urn:microsoft.com/office/officeart/2005/8/layout/vList2"/>
    <dgm:cxn modelId="{4335B53F-70EF-4A4F-AA76-C74F252C6513}" type="presParOf" srcId="{7EE1BA23-22F0-47D2-81DA-0A8556EEF7AD}" destId="{D6B2B6FE-D28D-4B39-8028-27546E762BAE}" srcOrd="4" destOrd="0" presId="urn:microsoft.com/office/officeart/2005/8/layout/vList2"/>
    <dgm:cxn modelId="{781133CA-49A4-4621-9F2D-BD0F2BC6E673}" type="presParOf" srcId="{7EE1BA23-22F0-47D2-81DA-0A8556EEF7AD}" destId="{B962C878-36B5-49B8-A2CD-AB3A094447F2}" srcOrd="5" destOrd="0" presId="urn:microsoft.com/office/officeart/2005/8/layout/vList2"/>
    <dgm:cxn modelId="{323BDA00-4760-4BDC-928F-9E5F2DA9BAA2}" type="presParOf" srcId="{7EE1BA23-22F0-47D2-81DA-0A8556EEF7AD}" destId="{5D7D84E1-9F0D-46CF-B801-E64700B9B40E}" srcOrd="6" destOrd="0" presId="urn:microsoft.com/office/officeart/2005/8/layout/vList2"/>
    <dgm:cxn modelId="{6BC27D3F-292D-402E-ABB7-4EE88AFACEAE}" type="presParOf" srcId="{7EE1BA23-22F0-47D2-81DA-0A8556EEF7AD}" destId="{9F5089DB-8E3A-4E9B-B69C-69ADBAC16664}" srcOrd="7" destOrd="0" presId="urn:microsoft.com/office/officeart/2005/8/layout/vList2"/>
    <dgm:cxn modelId="{3745D67E-5D48-456F-9FFE-87CFD6272067}" type="presParOf" srcId="{7EE1BA23-22F0-47D2-81DA-0A8556EEF7AD}" destId="{670A4970-A5C2-4E76-87EE-D756D69E244D}" srcOrd="8" destOrd="0" presId="urn:microsoft.com/office/officeart/2005/8/layout/vList2"/>
    <dgm:cxn modelId="{6CD28621-4712-464D-A841-174B3DDDF71A}" type="presParOf" srcId="{7EE1BA23-22F0-47D2-81DA-0A8556EEF7AD}" destId="{A0E50B2B-4047-4196-9BE5-72437B3B65ED}" srcOrd="9" destOrd="0" presId="urn:microsoft.com/office/officeart/2005/8/layout/vList2"/>
    <dgm:cxn modelId="{836141F7-196B-4417-A97A-E77C45D68F01}" type="presParOf" srcId="{7EE1BA23-22F0-47D2-81DA-0A8556EEF7AD}" destId="{243EB48A-73C0-48C9-8282-618C518DE592}" srcOrd="10" destOrd="0" presId="urn:microsoft.com/office/officeart/2005/8/layout/vList2"/>
    <dgm:cxn modelId="{D77C1D7D-27CC-4374-8373-8CD7E2955677}" type="presParOf" srcId="{7EE1BA23-22F0-47D2-81DA-0A8556EEF7AD}" destId="{13CB434B-03E4-4B80-8ADC-1A779C1362D9}" srcOrd="11" destOrd="0" presId="urn:microsoft.com/office/officeart/2005/8/layout/vList2"/>
    <dgm:cxn modelId="{DCCF1D7B-4BE5-470F-8D67-7C501B711B7D}" type="presParOf" srcId="{7EE1BA23-22F0-47D2-81DA-0A8556EEF7AD}" destId="{6BDCE22F-27A3-4C0A-B632-DF368C19895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83E4A8-80D2-4DF4-8014-E0F56807EE03}">
      <dsp:nvSpPr>
        <dsp:cNvPr id="0" name=""/>
        <dsp:cNvSpPr/>
      </dsp:nvSpPr>
      <dsp:spPr>
        <a:xfrm>
          <a:off x="0" y="131199"/>
          <a:ext cx="9018540" cy="6844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Global university rankings</a:t>
          </a:r>
          <a:r>
            <a:rPr lang="kk-KZ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Глобальные рейтинги университетов</a:t>
          </a:r>
          <a:endParaRPr lang="ru-KZ" sz="1500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3412" y="164611"/>
        <a:ext cx="8951716" cy="617626"/>
      </dsp:txXfrm>
    </dsp:sp>
    <dsp:sp modelId="{DA4145F5-3943-44B3-AE7B-45EEEEF4C740}">
      <dsp:nvSpPr>
        <dsp:cNvPr id="0" name=""/>
        <dsp:cNvSpPr/>
      </dsp:nvSpPr>
      <dsp:spPr>
        <a:xfrm>
          <a:off x="0" y="885675"/>
          <a:ext cx="9018540" cy="6844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Global university sub-rankings </a:t>
          </a:r>
          <a:endParaRPr lang="kk-KZ" sz="1500" b="1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Глобальные </a:t>
          </a:r>
          <a:r>
            <a:rPr lang="ru-RU" sz="1500" kern="1200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подрейтинги</a:t>
          </a:r>
          <a:r>
            <a:rPr lang="ru-RU" sz="1500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университетов</a:t>
          </a:r>
          <a:endParaRPr lang="ru-KZ" sz="1500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3412" y="919087"/>
        <a:ext cx="8951716" cy="617626"/>
      </dsp:txXfrm>
    </dsp:sp>
    <dsp:sp modelId="{D6B2B6FE-D28D-4B39-8028-27546E762BAE}">
      <dsp:nvSpPr>
        <dsp:cNvPr id="0" name=""/>
        <dsp:cNvSpPr/>
      </dsp:nvSpPr>
      <dsp:spPr>
        <a:xfrm>
          <a:off x="0" y="1613325"/>
          <a:ext cx="9018540" cy="6844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Global </a:t>
          </a:r>
          <a:r>
            <a:rPr lang="en-US" sz="1500" b="1" kern="1200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specialised</a:t>
          </a:r>
          <a:r>
            <a:rPr lang="en-US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/impact rankings</a:t>
          </a:r>
          <a:r>
            <a:rPr lang="kk-KZ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Глобальные специализированные рейтинги/рейтинги влияния</a:t>
          </a:r>
          <a:endParaRPr lang="ru-KZ" sz="1500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3412" y="1646737"/>
        <a:ext cx="8951716" cy="617626"/>
      </dsp:txXfrm>
    </dsp:sp>
    <dsp:sp modelId="{5D7D84E1-9F0D-46CF-B801-E64700B9B40E}">
      <dsp:nvSpPr>
        <dsp:cNvPr id="0" name=""/>
        <dsp:cNvSpPr/>
      </dsp:nvSpPr>
      <dsp:spPr>
        <a:xfrm>
          <a:off x="0" y="2340976"/>
          <a:ext cx="9018540" cy="6844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Global </a:t>
          </a:r>
          <a:r>
            <a:rPr lang="ru-RU" sz="1500" b="1" kern="1200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rankings</a:t>
          </a:r>
          <a:r>
            <a:rPr lang="ru-RU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500" b="1" kern="1200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by</a:t>
          </a:r>
          <a:r>
            <a:rPr lang="ru-RU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500" b="1" kern="1200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subject</a:t>
          </a:r>
          <a:r>
            <a:rPr lang="ru-RU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Глобальные рейтинги по предметам</a:t>
          </a:r>
          <a:endParaRPr lang="ru-KZ" sz="1500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3412" y="2374388"/>
        <a:ext cx="8951716" cy="617626"/>
      </dsp:txXfrm>
    </dsp:sp>
    <dsp:sp modelId="{670A4970-A5C2-4E76-87EE-D756D69E244D}">
      <dsp:nvSpPr>
        <dsp:cNvPr id="0" name=""/>
        <dsp:cNvSpPr/>
      </dsp:nvSpPr>
      <dsp:spPr>
        <a:xfrm>
          <a:off x="0" y="3068626"/>
          <a:ext cx="9018540" cy="6844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 </a:t>
          </a:r>
          <a:r>
            <a:rPr lang="ru-RU" sz="1500" b="1" kern="1200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university</a:t>
          </a:r>
          <a:r>
            <a:rPr lang="ru-RU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500" b="1" kern="1200" dirty="0" err="1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rankings</a:t>
          </a:r>
          <a:endParaRPr lang="ru-RU" sz="1500" b="1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Региональные рейтинги университетов</a:t>
          </a:r>
          <a:endParaRPr lang="ru-KZ" sz="1500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3412" y="3102038"/>
        <a:ext cx="8951716" cy="617626"/>
      </dsp:txXfrm>
    </dsp:sp>
    <dsp:sp modelId="{243EB48A-73C0-48C9-8282-618C518DE592}">
      <dsp:nvSpPr>
        <dsp:cNvPr id="0" name=""/>
        <dsp:cNvSpPr/>
      </dsp:nvSpPr>
      <dsp:spPr>
        <a:xfrm>
          <a:off x="0" y="3796276"/>
          <a:ext cx="9018540" cy="6844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Business school rankings </a:t>
          </a:r>
          <a:endParaRPr lang="kk-KZ" sz="1500" b="1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Рейтинги бизнес-школ</a:t>
          </a:r>
          <a:endParaRPr lang="ru-KZ" sz="1500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3412" y="3829688"/>
        <a:ext cx="8951716" cy="617626"/>
      </dsp:txXfrm>
    </dsp:sp>
    <dsp:sp modelId="{6BDCE22F-27A3-4C0A-B632-DF368C19895B}">
      <dsp:nvSpPr>
        <dsp:cNvPr id="0" name=""/>
        <dsp:cNvSpPr/>
      </dsp:nvSpPr>
      <dsp:spPr>
        <a:xfrm>
          <a:off x="0" y="4523926"/>
          <a:ext cx="9018540" cy="6844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National higher education system rankings </a:t>
          </a:r>
          <a:endParaRPr lang="kk-KZ" sz="1500" b="1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3C8BB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Рейтинг национальной системы высшего образования</a:t>
          </a:r>
          <a:endParaRPr lang="ru-KZ" sz="1500" kern="1200" dirty="0">
            <a:solidFill>
              <a:srgbClr val="3C8BB8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3412" y="4557338"/>
        <a:ext cx="8951716" cy="617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06EAD-736A-42A0-B9B9-E56FBADA7DF0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CA7EC9-FBCE-4053-8699-A09A8AF4DD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6158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r">
              <a:defRPr sz="1200"/>
            </a:lvl1pPr>
          </a:lstStyle>
          <a:p>
            <a:fld id="{5E6F26B2-A334-48CB-9EC7-2B5C35AF4E44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1" tIns="45495" rIns="90991" bIns="4549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0991" tIns="45495" rIns="90991" bIns="4549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r">
              <a:defRPr sz="1200"/>
            </a:lvl1pPr>
          </a:lstStyle>
          <a:p>
            <a:fld id="{9DD52C0D-EA9D-45E2-A905-27ECF9FDA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8705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134dc814b55_2_83:notes"/>
          <p:cNvSpPr txBox="1">
            <a:spLocks noGrp="1"/>
          </p:cNvSpPr>
          <p:nvPr>
            <p:ph type="body" idx="1"/>
          </p:nvPr>
        </p:nvSpPr>
        <p:spPr>
          <a:xfrm>
            <a:off x="696890" y="4056195"/>
            <a:ext cx="5575094" cy="3318563"/>
          </a:xfrm>
          <a:prstGeom prst="rect">
            <a:avLst/>
          </a:prstGeom>
        </p:spPr>
        <p:txBody>
          <a:bodyPr spcFirstLastPara="1" wrap="square" lIns="91727" tIns="91727" rIns="91727" bIns="91727" anchor="t" anchorCtr="0">
            <a:noAutofit/>
          </a:bodyPr>
          <a:lstStyle/>
          <a:p>
            <a:endParaRPr dirty="0"/>
          </a:p>
        </p:txBody>
      </p:sp>
      <p:sp>
        <p:nvSpPr>
          <p:cNvPr id="519" name="Google Shape;519;g134dc814b55_2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7263" y="1054100"/>
            <a:ext cx="5054600" cy="2843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0297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134dc814b55_2_170:notes"/>
          <p:cNvSpPr txBox="1">
            <a:spLocks noGrp="1"/>
          </p:cNvSpPr>
          <p:nvPr>
            <p:ph type="body" idx="1"/>
          </p:nvPr>
        </p:nvSpPr>
        <p:spPr>
          <a:xfrm>
            <a:off x="685803" y="4400555"/>
            <a:ext cx="5486410" cy="3600450"/>
          </a:xfrm>
          <a:prstGeom prst="rect">
            <a:avLst/>
          </a:prstGeom>
        </p:spPr>
        <p:txBody>
          <a:bodyPr spcFirstLastPara="1" wrap="square" lIns="91415" tIns="91415" rIns="91415" bIns="91415" anchor="t" anchorCtr="0">
            <a:noAutofit/>
          </a:bodyPr>
          <a:lstStyle/>
          <a:p>
            <a:endParaRPr/>
          </a:p>
        </p:txBody>
      </p:sp>
      <p:sp>
        <p:nvSpPr>
          <p:cNvPr id="673" name="Google Shape;673;g134dc814b55_2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4588"/>
            <a:ext cx="5483225" cy="3084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259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5FF22-A88F-41AC-83CE-E911DC813C3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98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134dc814b55_2_83:notes"/>
          <p:cNvSpPr txBox="1">
            <a:spLocks noGrp="1"/>
          </p:cNvSpPr>
          <p:nvPr>
            <p:ph type="body" idx="1"/>
          </p:nvPr>
        </p:nvSpPr>
        <p:spPr>
          <a:xfrm>
            <a:off x="696890" y="4056195"/>
            <a:ext cx="5575094" cy="3318563"/>
          </a:xfrm>
          <a:prstGeom prst="rect">
            <a:avLst/>
          </a:prstGeom>
        </p:spPr>
        <p:txBody>
          <a:bodyPr spcFirstLastPara="1" wrap="square" lIns="91727" tIns="91727" rIns="91727" bIns="91727" anchor="t" anchorCtr="0">
            <a:noAutofit/>
          </a:bodyPr>
          <a:lstStyle/>
          <a:p>
            <a:endParaRPr dirty="0"/>
          </a:p>
        </p:txBody>
      </p:sp>
      <p:sp>
        <p:nvSpPr>
          <p:cNvPr id="519" name="Google Shape;519;g134dc814b55_2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7263" y="1054100"/>
            <a:ext cx="5054600" cy="2843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474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99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036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4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8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274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/>
          <a:lstStyle/>
          <a:p>
            <a:fld id="{6DF03DA4-2465-41D9-85E1-F6970B3D3B3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22.08.2023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/>
          <a:lstStyle/>
          <a:p>
            <a:fld id="{B25B7653-4FAA-4E94-8C48-5FCBC951A9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92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921F6-E9FE-4205-8CED-D4FB40A5200B}" type="datetime1">
              <a:rPr lang="ru-RU" smtClean="0"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B73F8-FEEF-444D-B2EC-7A60879CF1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316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84A7-FDAF-4163-8E29-BBFF4655E076}" type="datetime1">
              <a:rPr lang="ru-RU" smtClean="0"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8E7E-2B28-434B-8A29-87C758123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57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450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541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45" r:id="rId4"/>
    <p:sldLayoutId id="2147483915" r:id="rId5"/>
    <p:sldLayoutId id="2147483918" r:id="rId6"/>
    <p:sldLayoutId id="2147483920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svg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00"/>
          <p:cNvSpPr txBox="1"/>
          <p:nvPr/>
        </p:nvSpPr>
        <p:spPr>
          <a:xfrm>
            <a:off x="1795874" y="2943159"/>
            <a:ext cx="8600251" cy="1503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-RU" sz="3200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</a:rPr>
              <a:t>ПОВЫШЕНИЕ ГЛОБАЛЬНОЙ КОНКУРЕНТОСПОСОБНОСТИ ВУЗОВ</a:t>
            </a:r>
          </a:p>
        </p:txBody>
      </p:sp>
      <p:pic>
        <p:nvPicPr>
          <p:cNvPr id="524" name="Google Shape;524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4068" y="444450"/>
            <a:ext cx="543862" cy="564166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100"/>
          <p:cNvSpPr txBox="1"/>
          <p:nvPr/>
        </p:nvSpPr>
        <p:spPr>
          <a:xfrm>
            <a:off x="1752543" y="1143421"/>
            <a:ext cx="8749636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algn="ctr"/>
            <a:r>
              <a:rPr lang="ru-RU" sz="2400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МИНИСТЕРСТВО НАУКИ И ВЫСШЕГО ОБРАЗОВАНИЯ </a:t>
            </a:r>
          </a:p>
          <a:p>
            <a:pPr algn="ctr"/>
            <a:r>
              <a:rPr lang="ru-RU" sz="2400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РЕСПУБЛИКИ КАЗАХСТАН</a:t>
            </a:r>
          </a:p>
        </p:txBody>
      </p:sp>
      <p:sp>
        <p:nvSpPr>
          <p:cNvPr id="6" name="Google Shape;526;p100">
            <a:extLst>
              <a:ext uri="{FF2B5EF4-FFF2-40B4-BE49-F238E27FC236}">
                <a16:creationId xmlns:a16="http://schemas.microsoft.com/office/drawing/2014/main" id="{0C658284-A288-4A2B-99BB-05A3533EB3D7}"/>
              </a:ext>
            </a:extLst>
          </p:cNvPr>
          <p:cNvSpPr txBox="1"/>
          <p:nvPr/>
        </p:nvSpPr>
        <p:spPr>
          <a:xfrm>
            <a:off x="5029200" y="6311900"/>
            <a:ext cx="2133600" cy="2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Астана</a:t>
            </a:r>
            <a:r>
              <a:rPr lang="ru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, 202</a:t>
            </a:r>
            <a:r>
              <a:rPr lang="en-US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3</a:t>
            </a:r>
            <a:endParaRPr b="1" dirty="0">
              <a:solidFill>
                <a:srgbClr val="3E8DBA"/>
              </a:solidFill>
              <a:latin typeface="Arial Narrow" panose="020B060602020203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18928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70DA0C-5AE1-1853-D4F0-2A731D6FCD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-12118"/>
            <a:ext cx="12192000" cy="823146"/>
          </a:xfrm>
          <a:prstGeom prst="rect">
            <a:avLst/>
          </a:prstGeom>
        </p:spPr>
      </p:pic>
      <p:pic>
        <p:nvPicPr>
          <p:cNvPr id="6" name="Google Shape;524;p100">
            <a:extLst>
              <a:ext uri="{FF2B5EF4-FFF2-40B4-BE49-F238E27FC236}">
                <a16:creationId xmlns:a16="http://schemas.microsoft.com/office/drawing/2014/main" id="{1967F385-6B6A-0D99-CADC-F31C35FBB8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5880" y="141168"/>
            <a:ext cx="541807" cy="5620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327132-21C4-311D-CA72-6EBB4849B207}"/>
              </a:ext>
            </a:extLst>
          </p:cNvPr>
          <p:cNvSpPr/>
          <p:nvPr/>
        </p:nvSpPr>
        <p:spPr>
          <a:xfrm>
            <a:off x="10367687" y="141168"/>
            <a:ext cx="172654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Министерство науки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и высшего образования 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Республики Казахстан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ADCCC7-2ABD-494B-BDA2-7EB3F2211E48}"/>
              </a:ext>
            </a:extLst>
          </p:cNvPr>
          <p:cNvSpPr txBox="1"/>
          <p:nvPr/>
        </p:nvSpPr>
        <p:spPr>
          <a:xfrm>
            <a:off x="97765" y="141168"/>
            <a:ext cx="86818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ИНДИКАТОРЫ: РЕПУТАЦИЯ И КАРЬЕРА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0388074-4C46-FBA4-8BE5-997A708F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4269"/>
            <a:ext cx="2743200" cy="365125"/>
          </a:xfrm>
        </p:spPr>
        <p:txBody>
          <a:bodyPr/>
          <a:lstStyle/>
          <a:p>
            <a:pPr algn="r"/>
            <a:fld id="{B3503D56-A4E3-46E7-B024-6C75226E7287}" type="slidenum">
              <a:rPr lang="ru-RU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10</a:t>
            </a:fld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54F7813-AB54-F17B-4DFA-49BB8AF29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330722"/>
              </p:ext>
            </p:extLst>
          </p:nvPr>
        </p:nvGraphicFramePr>
        <p:xfrm>
          <a:off x="0" y="814289"/>
          <a:ext cx="12192000" cy="5719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8473">
                  <a:extLst>
                    <a:ext uri="{9D8B030D-6E8A-4147-A177-3AD203B41FA5}">
                      <a16:colId xmlns:a16="http://schemas.microsoft.com/office/drawing/2014/main" val="376005750"/>
                    </a:ext>
                  </a:extLst>
                </a:gridCol>
                <a:gridCol w="3191070">
                  <a:extLst>
                    <a:ext uri="{9D8B030D-6E8A-4147-A177-3AD203B41FA5}">
                      <a16:colId xmlns:a16="http://schemas.microsoft.com/office/drawing/2014/main" val="83939823"/>
                    </a:ext>
                  </a:extLst>
                </a:gridCol>
                <a:gridCol w="3091759">
                  <a:extLst>
                    <a:ext uri="{9D8B030D-6E8A-4147-A177-3AD203B41FA5}">
                      <a16:colId xmlns:a16="http://schemas.microsoft.com/office/drawing/2014/main" val="3793334298"/>
                    </a:ext>
                  </a:extLst>
                </a:gridCol>
                <a:gridCol w="2960698">
                  <a:extLst>
                    <a:ext uri="{9D8B030D-6E8A-4147-A177-3AD203B41FA5}">
                      <a16:colId xmlns:a16="http://schemas.microsoft.com/office/drawing/2014/main" val="1497715384"/>
                    </a:ext>
                  </a:extLst>
                </a:gridCol>
              </a:tblGrid>
              <a:tr h="7488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ARWU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 IAAR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8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QS WUR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CWUR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839143"/>
                  </a:ext>
                </a:extLst>
              </a:tr>
              <a:tr h="4971171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ВЫПУСКНИКИ (10%)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Общее количество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выпускников учебного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заведения,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получивших Нобелевские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премии и медали Филдса</a:t>
                      </a:r>
                      <a:endParaRPr lang="ru-RU" sz="1800" b="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АКАДЕМИЧЕСКАЯ РЕПУТАЦИЯ ВУЗА </a:t>
                      </a:r>
                      <a:r>
                        <a:rPr lang="en-US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(30%)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Опрос </a:t>
                      </a:r>
                      <a:r>
                        <a:rPr lang="ru-RU" sz="1800" b="0" kern="1200" dirty="0" err="1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ТОП-менеджеров</a:t>
                      </a: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вузов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(20%)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Опрос стейкхолдеров </a:t>
                      </a: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(10%)</a:t>
                      </a:r>
                      <a:endParaRPr lang="ru-RU" sz="2000" b="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РЕПУТАЦИЯ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РАБОТОДАТЕЛЯ (15%)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Показатель основан на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опросе QS </a:t>
                      </a:r>
                      <a:r>
                        <a:rPr lang="ru-RU" sz="1800" b="0" kern="1200" dirty="0" err="1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Employer</a:t>
                      </a: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Survey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АКАДЕМИЧЕСКАЯ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РЕПУТАЦИЯ (30%)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Глобальный опрос ученых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ДОСТИЖЕНИЯ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ВЫПУСКНИКОВ (5%)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Количество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трудоустроенных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выпускников,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количество выпускников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продолживших учебу,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средняя зарплата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выпускников.</a:t>
                      </a: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ЗАНЯТОСТЬ ВЫПУСКНИКОВ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(25%)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Средневзвешенное число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(в год)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выпускников, занимавших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должности генеральных директоров крупнейших публичных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компаний мира,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по отношению к размеру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университета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Лучшие компании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мира в списке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Forbes Global</a:t>
                      </a:r>
                      <a:endParaRPr lang="ru-RU" sz="18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533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64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4717B30-8528-4D0D-912C-A41721AB3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0"/>
            <a:ext cx="12192000" cy="9362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B0BE56D-3EDA-4D89-B758-F65698C88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80" y="58956"/>
            <a:ext cx="1764739" cy="52662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5838456-0EC4-430B-A188-CFEFCF365304}"/>
              </a:ext>
            </a:extLst>
          </p:cNvPr>
          <p:cNvSpPr/>
          <p:nvPr/>
        </p:nvSpPr>
        <p:spPr>
          <a:xfrm>
            <a:off x="3610255" y="96108"/>
            <a:ext cx="4854736" cy="553357"/>
          </a:xfrm>
          <a:prstGeom prst="rect">
            <a:avLst/>
          </a:prstGeom>
        </p:spPr>
        <p:txBody>
          <a:bodyPr wrap="square" lIns="91428" tIns="45718" rIns="91428" bIns="45718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endParaRPr lang="ru-RU" sz="280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E0963DC-A75D-47B2-B564-AA11D206A4B3}"/>
              </a:ext>
            </a:extLst>
          </p:cNvPr>
          <p:cNvSpPr/>
          <p:nvPr/>
        </p:nvSpPr>
        <p:spPr>
          <a:xfrm>
            <a:off x="3610255" y="96108"/>
            <a:ext cx="4854736" cy="553357"/>
          </a:xfrm>
          <a:prstGeom prst="rect">
            <a:avLst/>
          </a:prstGeom>
        </p:spPr>
        <p:txBody>
          <a:bodyPr wrap="square" lIns="91428" tIns="45718" rIns="91428" bIns="45718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endParaRPr lang="ru-RU" sz="280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BC9FB58-8F93-4A01-98FB-9DA038CCFA8B}"/>
              </a:ext>
            </a:extLst>
          </p:cNvPr>
          <p:cNvSpPr/>
          <p:nvPr/>
        </p:nvSpPr>
        <p:spPr>
          <a:xfrm>
            <a:off x="312107" y="212184"/>
            <a:ext cx="8698129" cy="615549"/>
          </a:xfrm>
          <a:prstGeom prst="rect">
            <a:avLst/>
          </a:prstGeom>
        </p:spPr>
        <p:txBody>
          <a:bodyPr wrap="square" lIns="91428" tIns="45718" rIns="91428" bIns="45718">
            <a:spAutoFit/>
          </a:bodyPr>
          <a:lstStyle/>
          <a:p>
            <a:r>
              <a:rPr lang="ru-RU" sz="34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РЕКОМЕНДАЦИИ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2AE3CE-58A9-6189-C0A9-E93EFC47C222}"/>
              </a:ext>
            </a:extLst>
          </p:cNvPr>
          <p:cNvSpPr txBox="1"/>
          <p:nvPr/>
        </p:nvSpPr>
        <p:spPr>
          <a:xfrm>
            <a:off x="6213095" y="4216690"/>
            <a:ext cx="64321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41569" lvl="1" algn="r"/>
            <a:endParaRPr lang="en-US" sz="1400" dirty="0">
              <a:latin typeface="Arial Narrow" panose="020B0606020202030204" pitchFamily="34" charset="0"/>
            </a:endParaRPr>
          </a:p>
          <a:p>
            <a:pPr marR="541569" lvl="1" algn="r"/>
            <a:r>
              <a:rPr lang="ru-RU" sz="2200" b="1" dirty="0">
                <a:solidFill>
                  <a:srgbClr val="3E8DBA"/>
                </a:solidFill>
                <a:latin typeface="Arial Narrow" panose="020B0606020202030204" pitchFamily="34" charset="0"/>
                <a:cs typeface="Arial"/>
              </a:rPr>
              <a:t>УСТОЙЧИВОЕ РАЗВИТИЕ</a:t>
            </a:r>
            <a:endParaRPr lang="ru-RU" sz="2200" b="1" dirty="0">
              <a:solidFill>
                <a:srgbClr val="3E8DBA"/>
              </a:solidFill>
              <a:latin typeface="Arial Narrow" panose="020B0606020202030204" pitchFamily="34" charset="0"/>
            </a:endParaRPr>
          </a:p>
          <a:p>
            <a:pPr marL="742950" marR="541569" lvl="1" indent="-285750" algn="r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обеспечение баланса между </a:t>
            </a:r>
            <a:r>
              <a:rPr lang="ru-RU" dirty="0" err="1">
                <a:solidFill>
                  <a:srgbClr val="3C8BB8"/>
                </a:solidFill>
                <a:latin typeface="Arial Narrow" panose="020B0606020202030204" pitchFamily="34" charset="0"/>
              </a:rPr>
              <a:t>front</a:t>
            </a: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 и </a:t>
            </a:r>
            <a:r>
              <a:rPr lang="ru-RU" dirty="0" err="1">
                <a:solidFill>
                  <a:srgbClr val="3C8BB8"/>
                </a:solidFill>
                <a:latin typeface="Arial Narrow" panose="020B0606020202030204" pitchFamily="34" charset="0"/>
              </a:rPr>
              <a:t>back</a:t>
            </a: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 офисами;</a:t>
            </a:r>
          </a:p>
          <a:p>
            <a:pPr marL="742950" marR="541569" lvl="1" indent="-285750" algn="r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непосредственное участие ППС, обучающихся и сотрудников в принятии решений;</a:t>
            </a:r>
          </a:p>
          <a:p>
            <a:pPr marL="742950" marR="541569" lvl="1" indent="-285750" algn="r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расширение инвестиционных возможностей;</a:t>
            </a:r>
          </a:p>
          <a:p>
            <a:pPr marL="742950" marR="541569" lvl="1" indent="-285750" algn="r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оптимизация и цифровой реинжиниринг бизнес-процессов  </a:t>
            </a:r>
          </a:p>
        </p:txBody>
      </p:sp>
      <p:sp>
        <p:nvSpPr>
          <p:cNvPr id="11" name="Google Shape;802;p39">
            <a:extLst>
              <a:ext uri="{FF2B5EF4-FFF2-40B4-BE49-F238E27FC236}">
                <a16:creationId xmlns:a16="http://schemas.microsoft.com/office/drawing/2014/main" id="{6A506419-DF52-4597-9EDC-996B0E8F70FD}"/>
              </a:ext>
            </a:extLst>
          </p:cNvPr>
          <p:cNvSpPr/>
          <p:nvPr/>
        </p:nvSpPr>
        <p:spPr>
          <a:xfrm rot="2701306">
            <a:off x="6604798" y="3151932"/>
            <a:ext cx="850046" cy="2255647"/>
          </a:xfrm>
          <a:custGeom>
            <a:avLst/>
            <a:gdLst/>
            <a:ahLst/>
            <a:cxnLst/>
            <a:rect l="l" t="t" r="r" b="b"/>
            <a:pathLst>
              <a:path w="21181" h="56205" extrusionOk="0">
                <a:moveTo>
                  <a:pt x="9012" y="1"/>
                </a:moveTo>
                <a:lnTo>
                  <a:pt x="7971" y="8328"/>
                </a:lnTo>
                <a:lnTo>
                  <a:pt x="1" y="9323"/>
                </a:lnTo>
                <a:cubicBezTo>
                  <a:pt x="5087" y="14558"/>
                  <a:pt x="8220" y="21701"/>
                  <a:pt x="8220" y="29576"/>
                </a:cubicBezTo>
                <a:cubicBezTo>
                  <a:pt x="8220" y="36033"/>
                  <a:pt x="6114" y="41996"/>
                  <a:pt x="2554" y="46820"/>
                </a:cubicBezTo>
                <a:lnTo>
                  <a:pt x="3600" y="55196"/>
                </a:lnTo>
                <a:lnTo>
                  <a:pt x="11669" y="56205"/>
                </a:lnTo>
                <a:cubicBezTo>
                  <a:pt x="17613" y="48954"/>
                  <a:pt x="21181" y="39682"/>
                  <a:pt x="21181" y="29576"/>
                </a:cubicBezTo>
                <a:cubicBezTo>
                  <a:pt x="21181" y="18043"/>
                  <a:pt x="16534" y="7595"/>
                  <a:pt x="9012" y="1"/>
                </a:cubicBezTo>
                <a:close/>
              </a:path>
            </a:pathLst>
          </a:custGeom>
          <a:gradFill flip="none" rotWithShape="1">
            <a:gsLst>
              <a:gs pos="0">
                <a:srgbClr val="3E8DBA">
                  <a:shade val="30000"/>
                  <a:satMod val="115000"/>
                </a:srgbClr>
              </a:gs>
              <a:gs pos="50000">
                <a:srgbClr val="3E8DBA">
                  <a:shade val="67500"/>
                  <a:satMod val="115000"/>
                </a:srgbClr>
              </a:gs>
              <a:gs pos="100000">
                <a:srgbClr val="3E8DBA">
                  <a:shade val="100000"/>
                  <a:satMod val="115000"/>
                </a:srgbClr>
              </a:gs>
            </a:gsLst>
            <a:lin ang="18900000" scaled="1"/>
            <a:tileRect/>
          </a:gra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803;p39">
            <a:extLst>
              <a:ext uri="{FF2B5EF4-FFF2-40B4-BE49-F238E27FC236}">
                <a16:creationId xmlns:a16="http://schemas.microsoft.com/office/drawing/2014/main" id="{A88EF52F-065C-46E0-B24C-EC3747EB8FAB}"/>
              </a:ext>
            </a:extLst>
          </p:cNvPr>
          <p:cNvSpPr/>
          <p:nvPr/>
        </p:nvSpPr>
        <p:spPr>
          <a:xfrm rot="2701306">
            <a:off x="5819001" y="2070184"/>
            <a:ext cx="2255567" cy="850046"/>
          </a:xfrm>
          <a:custGeom>
            <a:avLst/>
            <a:gdLst/>
            <a:ahLst/>
            <a:cxnLst/>
            <a:rect l="l" t="t" r="r" b="b"/>
            <a:pathLst>
              <a:path w="56203" h="21181" extrusionOk="0">
                <a:moveTo>
                  <a:pt x="29575" y="1"/>
                </a:moveTo>
                <a:cubicBezTo>
                  <a:pt x="18041" y="1"/>
                  <a:pt x="7594" y="4647"/>
                  <a:pt x="0" y="12169"/>
                </a:cubicBezTo>
                <a:lnTo>
                  <a:pt x="8326" y="13210"/>
                </a:lnTo>
                <a:lnTo>
                  <a:pt x="9321" y="21181"/>
                </a:lnTo>
                <a:cubicBezTo>
                  <a:pt x="14557" y="16094"/>
                  <a:pt x="21700" y="12961"/>
                  <a:pt x="29575" y="12961"/>
                </a:cubicBezTo>
                <a:cubicBezTo>
                  <a:pt x="36031" y="12961"/>
                  <a:pt x="41994" y="15067"/>
                  <a:pt x="46818" y="18628"/>
                </a:cubicBezTo>
                <a:lnTo>
                  <a:pt x="55195" y="17581"/>
                </a:lnTo>
                <a:lnTo>
                  <a:pt x="56203" y="9511"/>
                </a:lnTo>
                <a:cubicBezTo>
                  <a:pt x="48954" y="3569"/>
                  <a:pt x="39681" y="1"/>
                  <a:pt x="29575" y="1"/>
                </a:cubicBezTo>
                <a:close/>
              </a:path>
            </a:pathLst>
          </a:custGeom>
          <a:gradFill flip="none" rotWithShape="1">
            <a:gsLst>
              <a:gs pos="0">
                <a:srgbClr val="3E8DBA">
                  <a:shade val="30000"/>
                  <a:satMod val="115000"/>
                </a:srgbClr>
              </a:gs>
              <a:gs pos="50000">
                <a:srgbClr val="3E8DBA">
                  <a:shade val="67500"/>
                  <a:satMod val="115000"/>
                </a:srgbClr>
              </a:gs>
              <a:gs pos="100000">
                <a:srgbClr val="3E8DBA">
                  <a:shade val="100000"/>
                  <a:satMod val="115000"/>
                </a:srgbClr>
              </a:gs>
            </a:gsLst>
            <a:lin ang="18900000" scaled="1"/>
            <a:tileRect/>
          </a:gra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804;p39">
            <a:extLst>
              <a:ext uri="{FF2B5EF4-FFF2-40B4-BE49-F238E27FC236}">
                <a16:creationId xmlns:a16="http://schemas.microsoft.com/office/drawing/2014/main" id="{9C7464A0-E92B-49CF-AB72-85117BE62A07}"/>
              </a:ext>
            </a:extLst>
          </p:cNvPr>
          <p:cNvSpPr/>
          <p:nvPr/>
        </p:nvSpPr>
        <p:spPr>
          <a:xfrm rot="2701306">
            <a:off x="4737261" y="1450314"/>
            <a:ext cx="850046" cy="2255647"/>
          </a:xfrm>
          <a:custGeom>
            <a:avLst/>
            <a:gdLst/>
            <a:ahLst/>
            <a:cxnLst/>
            <a:rect l="l" t="t" r="r" b="b"/>
            <a:pathLst>
              <a:path w="21181" h="56205" extrusionOk="0">
                <a:moveTo>
                  <a:pt x="9512" y="1"/>
                </a:moveTo>
                <a:cubicBezTo>
                  <a:pt x="3569" y="7251"/>
                  <a:pt x="1" y="16523"/>
                  <a:pt x="1" y="26629"/>
                </a:cubicBezTo>
                <a:cubicBezTo>
                  <a:pt x="1" y="38163"/>
                  <a:pt x="4648" y="48610"/>
                  <a:pt x="12170" y="56204"/>
                </a:cubicBezTo>
                <a:lnTo>
                  <a:pt x="13210" y="47879"/>
                </a:lnTo>
                <a:lnTo>
                  <a:pt x="21181" y="46882"/>
                </a:lnTo>
                <a:cubicBezTo>
                  <a:pt x="16095" y="41648"/>
                  <a:pt x="12962" y="34505"/>
                  <a:pt x="12962" y="26629"/>
                </a:cubicBezTo>
                <a:cubicBezTo>
                  <a:pt x="12962" y="20173"/>
                  <a:pt x="15067" y="14210"/>
                  <a:pt x="18628" y="9385"/>
                </a:cubicBezTo>
                <a:lnTo>
                  <a:pt x="17581" y="1010"/>
                </a:lnTo>
                <a:lnTo>
                  <a:pt x="9512" y="1"/>
                </a:lnTo>
                <a:close/>
              </a:path>
            </a:pathLst>
          </a:custGeom>
          <a:gradFill flip="none" rotWithShape="1">
            <a:gsLst>
              <a:gs pos="0">
                <a:srgbClr val="3E8DBA">
                  <a:shade val="30000"/>
                  <a:satMod val="115000"/>
                </a:srgbClr>
              </a:gs>
              <a:gs pos="50000">
                <a:srgbClr val="3E8DBA">
                  <a:shade val="67500"/>
                  <a:satMod val="115000"/>
                </a:srgbClr>
              </a:gs>
              <a:gs pos="100000">
                <a:srgbClr val="3E8DBA">
                  <a:shade val="100000"/>
                  <a:satMod val="115000"/>
                </a:srgbClr>
              </a:gs>
            </a:gsLst>
            <a:lin ang="18900000" scaled="1"/>
            <a:tileRect/>
          </a:gra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805;p39">
            <a:extLst>
              <a:ext uri="{FF2B5EF4-FFF2-40B4-BE49-F238E27FC236}">
                <a16:creationId xmlns:a16="http://schemas.microsoft.com/office/drawing/2014/main" id="{23D906F8-22D8-4D10-8E6D-A1AAE514F27B}"/>
              </a:ext>
            </a:extLst>
          </p:cNvPr>
          <p:cNvSpPr/>
          <p:nvPr/>
        </p:nvSpPr>
        <p:spPr>
          <a:xfrm rot="2701306">
            <a:off x="4117356" y="3937685"/>
            <a:ext cx="2255647" cy="850087"/>
          </a:xfrm>
          <a:custGeom>
            <a:avLst/>
            <a:gdLst/>
            <a:ahLst/>
            <a:cxnLst/>
            <a:rect l="l" t="t" r="r" b="b"/>
            <a:pathLst>
              <a:path w="56205" h="21182" extrusionOk="0">
                <a:moveTo>
                  <a:pt x="46882" y="1"/>
                </a:moveTo>
                <a:cubicBezTo>
                  <a:pt x="41647" y="5087"/>
                  <a:pt x="34505" y="8220"/>
                  <a:pt x="26629" y="8220"/>
                </a:cubicBezTo>
                <a:cubicBezTo>
                  <a:pt x="20173" y="8220"/>
                  <a:pt x="14210" y="6114"/>
                  <a:pt x="9386" y="2554"/>
                </a:cubicBezTo>
                <a:lnTo>
                  <a:pt x="1009" y="3600"/>
                </a:lnTo>
                <a:lnTo>
                  <a:pt x="1" y="11669"/>
                </a:lnTo>
                <a:cubicBezTo>
                  <a:pt x="7250" y="17614"/>
                  <a:pt x="16522" y="21182"/>
                  <a:pt x="26629" y="21182"/>
                </a:cubicBezTo>
                <a:cubicBezTo>
                  <a:pt x="38163" y="21182"/>
                  <a:pt x="48609" y="16534"/>
                  <a:pt x="56205" y="9012"/>
                </a:cubicBezTo>
                <a:lnTo>
                  <a:pt x="47878" y="7971"/>
                </a:lnTo>
                <a:lnTo>
                  <a:pt x="46882" y="1"/>
                </a:lnTo>
                <a:close/>
              </a:path>
            </a:pathLst>
          </a:custGeom>
          <a:gradFill flip="none" rotWithShape="1">
            <a:gsLst>
              <a:gs pos="0">
                <a:srgbClr val="3E8DBA">
                  <a:shade val="30000"/>
                  <a:satMod val="115000"/>
                </a:srgbClr>
              </a:gs>
              <a:gs pos="50000">
                <a:srgbClr val="3E8DBA">
                  <a:shade val="67500"/>
                  <a:satMod val="115000"/>
                </a:srgbClr>
              </a:gs>
              <a:gs pos="100000">
                <a:srgbClr val="3E8DBA">
                  <a:shade val="100000"/>
                  <a:satMod val="115000"/>
                </a:srgbClr>
              </a:gs>
            </a:gsLst>
            <a:lin ang="18900000" scaled="1"/>
            <a:tileRect/>
          </a:gra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C47C3D1-8C1F-4FAD-AFC4-85E711AAF027}"/>
              </a:ext>
            </a:extLst>
          </p:cNvPr>
          <p:cNvSpPr/>
          <p:nvPr/>
        </p:nvSpPr>
        <p:spPr>
          <a:xfrm>
            <a:off x="-231928" y="1441735"/>
            <a:ext cx="550644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41569" lvl="1"/>
            <a:r>
              <a:rPr lang="ru-RU" sz="2200" b="1" dirty="0">
                <a:solidFill>
                  <a:srgbClr val="3E8DBA"/>
                </a:solidFill>
                <a:latin typeface="Arial Narrow" panose="020B0606020202030204" pitchFamily="34" charset="0"/>
              </a:rPr>
              <a:t>СТРАТЕГИЧЕСКОЕ ПЛАНИРОВАНИЕ </a:t>
            </a:r>
          </a:p>
          <a:p>
            <a:pPr marL="800100" marR="541569" lvl="1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синхронизация Программы и плана развития с национальными и глобальными индикаторами и показателями; </a:t>
            </a:r>
          </a:p>
          <a:p>
            <a:pPr marL="800100" marR="541569" lvl="1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конкретизация результатов на уровне ППС, кафедры, факультета и ректората</a:t>
            </a:r>
          </a:p>
          <a:p>
            <a:pPr marL="800100" marR="541569" lvl="1" indent="-342900">
              <a:buFont typeface="Wingdings" panose="05000000000000000000" pitchFamily="2" charset="2"/>
              <a:buChar char="§"/>
            </a:pP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2EFC10-424A-4C89-8853-2A3FC541DE09}"/>
              </a:ext>
            </a:extLst>
          </p:cNvPr>
          <p:cNvSpPr/>
          <p:nvPr/>
        </p:nvSpPr>
        <p:spPr>
          <a:xfrm>
            <a:off x="6589044" y="1487041"/>
            <a:ext cx="606272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41569" lvl="1" algn="r"/>
            <a:r>
              <a:rPr lang="ru-RU" sz="2200" b="1" dirty="0">
                <a:solidFill>
                  <a:srgbClr val="3E8DBA"/>
                </a:solidFill>
                <a:latin typeface="Arial Narrow" panose="020B0606020202030204" pitchFamily="34" charset="0"/>
                <a:cs typeface="Arial"/>
              </a:rPr>
              <a:t>НАУЧНАЯ ДЕЯТЕЛЬНОСТЬ </a:t>
            </a:r>
          </a:p>
          <a:p>
            <a:pPr marL="742950" marR="541569" lvl="1" indent="-285750" algn="r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повышение научного потенциала и увеличение  исследовательского бюджета;</a:t>
            </a:r>
          </a:p>
          <a:p>
            <a:pPr marL="742950" marR="541569" lvl="1" indent="-285750" algn="r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развитие исследовательских компетенций;</a:t>
            </a:r>
          </a:p>
          <a:p>
            <a:pPr marL="742950" marR="541569" lvl="1" indent="-285750" algn="r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 внедрение публикационной стратегии;</a:t>
            </a:r>
          </a:p>
          <a:p>
            <a:pPr marL="742950" marR="541569" lvl="1" indent="-285750" algn="r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развитие национальной и международной коллаборации</a:t>
            </a:r>
          </a:p>
          <a:p>
            <a:pPr marL="742950" marR="541569" lvl="1" indent="-285750" algn="r">
              <a:buFont typeface="Wingdings" panose="05000000000000000000" pitchFamily="2" charset="2"/>
              <a:buChar char="§"/>
            </a:pPr>
            <a:endParaRPr lang="ru-RU" sz="1600" i="1" dirty="0"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70ED9D9-A874-489B-8394-51B17F36BA41}"/>
              </a:ext>
            </a:extLst>
          </p:cNvPr>
          <p:cNvSpPr/>
          <p:nvPr/>
        </p:nvSpPr>
        <p:spPr>
          <a:xfrm>
            <a:off x="-261267" y="4220102"/>
            <a:ext cx="586432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41569" lvl="1"/>
            <a:r>
              <a:rPr lang="ru-RU" sz="2200" b="1" dirty="0">
                <a:solidFill>
                  <a:srgbClr val="3E8DBA"/>
                </a:solidFill>
                <a:latin typeface="Arial Narrow" panose="020B0606020202030204" pitchFamily="34" charset="0"/>
                <a:cs typeface="Arial"/>
              </a:rPr>
              <a:t>ОБРАЗОВАТЕЛЬНАЯ ДЕЯТЕЛЬНОСТЬ</a:t>
            </a:r>
          </a:p>
          <a:p>
            <a:pPr marL="742950" marR="541569" lvl="1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актуализация образовательных программ с учетом предметных рейтингов;</a:t>
            </a:r>
          </a:p>
          <a:p>
            <a:pPr marL="742950" marR="541569" lvl="1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повышение качества ППС и внедрение программ профессионального развития;</a:t>
            </a:r>
          </a:p>
          <a:p>
            <a:pPr marL="742950" marR="541569" lvl="1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расширение партнерства с академическими экспертами и работодателями;</a:t>
            </a:r>
          </a:p>
          <a:p>
            <a:pPr marL="742950" marR="541569" lvl="1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3C8BB8"/>
                </a:solidFill>
                <a:latin typeface="Arial Narrow" panose="020B0606020202030204" pitchFamily="34" charset="0"/>
              </a:rPr>
              <a:t>расширение карьерных возможностей выпускников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7048DA9-5C82-4269-BE90-6A8004DF09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3072" y="2247610"/>
            <a:ext cx="372107" cy="37210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3294E63-DF0A-4DAA-A2D7-5F975A3FB7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00118" y="4136917"/>
            <a:ext cx="370117" cy="37011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69455AF-28B6-46DC-A5E4-0A49C0CFAC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57359" y="4112821"/>
            <a:ext cx="374511" cy="37451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4687727-0904-490F-B276-077445F286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55837" y="2299683"/>
            <a:ext cx="338140" cy="3381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5E2C8C-510C-52E7-9284-5D7175DA0FCB}"/>
              </a:ext>
            </a:extLst>
          </p:cNvPr>
          <p:cNvSpPr txBox="1"/>
          <p:nvPr/>
        </p:nvSpPr>
        <p:spPr>
          <a:xfrm>
            <a:off x="11818771" y="648866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9420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00"/>
          <p:cNvSpPr txBox="1"/>
          <p:nvPr/>
        </p:nvSpPr>
        <p:spPr>
          <a:xfrm>
            <a:off x="1795872" y="2985040"/>
            <a:ext cx="8600251" cy="1503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-RU" sz="4000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524" name="Google Shape;524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4068" y="392781"/>
            <a:ext cx="543862" cy="564166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100"/>
          <p:cNvSpPr txBox="1"/>
          <p:nvPr/>
        </p:nvSpPr>
        <p:spPr>
          <a:xfrm>
            <a:off x="2203450" y="1119673"/>
            <a:ext cx="778510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algn="ctr"/>
            <a:r>
              <a:rPr lang="ru-RU" sz="2400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МИНИСТЕРСТВО НАУКИ И ВЫСШЕГО ОБРАЗОВАНИЯ </a:t>
            </a:r>
          </a:p>
          <a:p>
            <a:pPr algn="ctr"/>
            <a:r>
              <a:rPr lang="ru-RU" sz="2400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РЕСПУБЛИКИ КАЗАХСТАН</a:t>
            </a:r>
          </a:p>
        </p:txBody>
      </p:sp>
      <p:sp>
        <p:nvSpPr>
          <p:cNvPr id="526" name="Google Shape;526;p100"/>
          <p:cNvSpPr txBox="1"/>
          <p:nvPr/>
        </p:nvSpPr>
        <p:spPr>
          <a:xfrm>
            <a:off x="5029200" y="6311900"/>
            <a:ext cx="2133600" cy="2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Астана</a:t>
            </a:r>
            <a:r>
              <a:rPr lang="ru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, 202</a:t>
            </a:r>
            <a:r>
              <a:rPr lang="en-US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3</a:t>
            </a:r>
            <a:r>
              <a:rPr lang="ru" b="1" dirty="0">
                <a:solidFill>
                  <a:srgbClr val="3E8DBA"/>
                </a:solidFill>
                <a:latin typeface="Arial Narrow" panose="020B060602020203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endParaRPr b="1" dirty="0">
              <a:solidFill>
                <a:srgbClr val="3E8DBA"/>
              </a:solidFill>
              <a:latin typeface="Arial Narrow" panose="020B060602020203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8566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462046-2BE4-0323-7347-9C7B527692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0"/>
            <a:ext cx="12192000" cy="952895"/>
          </a:xfrm>
          <a:prstGeom prst="rect">
            <a:avLst/>
          </a:prstGeom>
        </p:spPr>
      </p:pic>
      <p:sp>
        <p:nvSpPr>
          <p:cNvPr id="677" name="Google Shape;677;p107"/>
          <p:cNvSpPr txBox="1">
            <a:spLocks noGrp="1"/>
          </p:cNvSpPr>
          <p:nvPr>
            <p:ph type="sldNum" idx="12"/>
          </p:nvPr>
        </p:nvSpPr>
        <p:spPr>
          <a:xfrm>
            <a:off x="11403359" y="8320427"/>
            <a:ext cx="46165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r"/>
            <a:r>
              <a:rPr lang="ru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678" name="Google Shape;678;p107"/>
          <p:cNvSpPr/>
          <p:nvPr/>
        </p:nvSpPr>
        <p:spPr>
          <a:xfrm>
            <a:off x="315608" y="1227243"/>
            <a:ext cx="5626509" cy="1489516"/>
          </a:xfrm>
          <a:prstGeom prst="roundRect">
            <a:avLst>
              <a:gd name="adj" fmla="val 534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-RU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ДОСТУПНОСТЬ ВЫСШЕГО ОБРАЗОВАНИЯ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Дифференциация грантов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Внедрение нового образовательного счета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Сбалансированный подход к </a:t>
            </a:r>
            <a:r>
              <a:rPr lang="ru-RU" sz="1500" dirty="0" err="1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массификации</a:t>
            </a:r>
            <a:endParaRPr lang="ru-RU" sz="1500" dirty="0">
              <a:solidFill>
                <a:srgbClr val="3C8BB8"/>
              </a:solidFill>
              <a:latin typeface="Arial Narrow" panose="020B0606020202030204" pitchFamily="34" charset="0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79" name="Google Shape;679;p107"/>
          <p:cNvSpPr/>
          <p:nvPr/>
        </p:nvSpPr>
        <p:spPr>
          <a:xfrm>
            <a:off x="962390" y="1010336"/>
            <a:ext cx="4602176" cy="1469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endParaRPr lang="ru-RU" sz="2133" b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80" name="Google Shape;680;p107"/>
          <p:cNvSpPr/>
          <p:nvPr/>
        </p:nvSpPr>
        <p:spPr>
          <a:xfrm>
            <a:off x="379860" y="1882220"/>
            <a:ext cx="543065" cy="548747"/>
          </a:xfrm>
          <a:custGeom>
            <a:avLst/>
            <a:gdLst/>
            <a:ahLst/>
            <a:cxnLst/>
            <a:rect l="l" t="t" r="r" b="b"/>
            <a:pathLst>
              <a:path w="1431" h="1430" extrusionOk="0">
                <a:moveTo>
                  <a:pt x="1407" y="672"/>
                </a:moveTo>
                <a:cubicBezTo>
                  <a:pt x="1431" y="696"/>
                  <a:pt x="1431" y="734"/>
                  <a:pt x="1407" y="757"/>
                </a:cubicBezTo>
                <a:cubicBezTo>
                  <a:pt x="758" y="1406"/>
                  <a:pt x="758" y="1406"/>
                  <a:pt x="758" y="1406"/>
                </a:cubicBezTo>
                <a:cubicBezTo>
                  <a:pt x="735" y="1430"/>
                  <a:pt x="696" y="1430"/>
                  <a:pt x="673" y="1406"/>
                </a:cubicBezTo>
                <a:cubicBezTo>
                  <a:pt x="24" y="757"/>
                  <a:pt x="24" y="757"/>
                  <a:pt x="24" y="757"/>
                </a:cubicBezTo>
                <a:cubicBezTo>
                  <a:pt x="0" y="734"/>
                  <a:pt x="0" y="696"/>
                  <a:pt x="24" y="672"/>
                </a:cubicBezTo>
                <a:cubicBezTo>
                  <a:pt x="673" y="23"/>
                  <a:pt x="673" y="23"/>
                  <a:pt x="673" y="23"/>
                </a:cubicBezTo>
                <a:cubicBezTo>
                  <a:pt x="696" y="0"/>
                  <a:pt x="735" y="0"/>
                  <a:pt x="758" y="23"/>
                </a:cubicBezTo>
                <a:lnTo>
                  <a:pt x="1407" y="672"/>
                </a:lnTo>
                <a:close/>
              </a:path>
            </a:pathLst>
          </a:custGeom>
          <a:solidFill>
            <a:srgbClr val="3C8BB8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8987">
              <a:defRPr/>
            </a:pPr>
            <a:r>
              <a:rPr lang="ru" sz="3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1</a:t>
            </a:r>
            <a:endParaRPr sz="3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1" name="Google Shape;681;p107"/>
          <p:cNvSpPr/>
          <p:nvPr/>
        </p:nvSpPr>
        <p:spPr>
          <a:xfrm>
            <a:off x="6173273" y="4857518"/>
            <a:ext cx="5923138" cy="1250677"/>
          </a:xfrm>
          <a:prstGeom prst="roundRect">
            <a:avLst>
              <a:gd name="adj" fmla="val 534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-RU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  <a:sym typeface="Tahoma"/>
              </a:rPr>
              <a:t>РАЗВИТИЕ ИНФРАСТРУКТУРЫ</a:t>
            </a:r>
          </a:p>
          <a:p>
            <a:pPr marL="1004888" indent="-285750">
              <a:buClr>
                <a:schemeClr val="dk1"/>
              </a:buClr>
              <a:buSzPts val="900"/>
              <a:buFont typeface="Wingdings" panose="05000000000000000000" pitchFamily="2" charset="2"/>
              <a:buChar char="§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Tahoma"/>
              </a:rPr>
              <a:t>Создание 20 центров академического превосходства</a:t>
            </a:r>
          </a:p>
          <a:p>
            <a:pPr marL="1004888" indent="-285750">
              <a:buClr>
                <a:schemeClr val="dk1"/>
              </a:buClr>
              <a:buSzPts val="900"/>
              <a:buFont typeface="Wingdings" panose="05000000000000000000" pitchFamily="2" charset="2"/>
              <a:buChar char="§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Tahoma"/>
              </a:rPr>
              <a:t>Строительство ЕНУ-град и КазНУ-град</a:t>
            </a:r>
          </a:p>
          <a:p>
            <a:pPr marL="1004888" indent="-285750">
              <a:buClr>
                <a:schemeClr val="dk1"/>
              </a:buClr>
              <a:buSzPts val="900"/>
              <a:buFont typeface="Wingdings" panose="05000000000000000000" pitchFamily="2" charset="2"/>
              <a:buChar char="§"/>
            </a:pPr>
            <a:r>
              <a:rPr lang="ru-RU" sz="1500" kern="0" dirty="0">
                <a:solidFill>
                  <a:srgbClr val="3C8BB8"/>
                </a:solidFill>
                <a:latin typeface="Arial Narrow" pitchFamily="34" charset="0"/>
                <a:cs typeface="Arial"/>
                <a:sym typeface="Arial"/>
              </a:rPr>
              <a:t>Создание на базе </a:t>
            </a:r>
            <a:r>
              <a:rPr lang="ru-RU" sz="1500" kern="0" dirty="0" err="1">
                <a:solidFill>
                  <a:srgbClr val="3C8BB8"/>
                </a:solidFill>
                <a:latin typeface="Arial Narrow" pitchFamily="34" charset="0"/>
                <a:cs typeface="Arial"/>
                <a:sym typeface="Arial"/>
              </a:rPr>
              <a:t>КазНИТУ</a:t>
            </a:r>
            <a:r>
              <a:rPr lang="ru-RU" sz="1500" kern="0" dirty="0">
                <a:solidFill>
                  <a:srgbClr val="3C8BB8"/>
                </a:solidFill>
                <a:latin typeface="Arial Narrow" pitchFamily="34" charset="0"/>
                <a:cs typeface="Arial"/>
                <a:sym typeface="Arial"/>
              </a:rPr>
              <a:t> научно-исследовательского </a:t>
            </a:r>
            <a:r>
              <a:rPr lang="ru-RU" sz="1500" kern="0" dirty="0" err="1">
                <a:solidFill>
                  <a:srgbClr val="3C8BB8"/>
                </a:solidFill>
                <a:latin typeface="Arial Narrow" pitchFamily="34" charset="0"/>
                <a:cs typeface="Arial"/>
                <a:sym typeface="Arial"/>
              </a:rPr>
              <a:t>хаба</a:t>
            </a:r>
            <a:endParaRPr lang="ru-RU" sz="1500" dirty="0">
              <a:solidFill>
                <a:srgbClr val="3C8BB8"/>
              </a:solidFill>
              <a:latin typeface="Arial Narrow" panose="020B0606020202030204" pitchFamily="34" charset="0"/>
              <a:ea typeface="Montserrat SemiBold"/>
              <a:cs typeface="Montserrat SemiBold"/>
              <a:sym typeface="Tahoma"/>
            </a:endParaRPr>
          </a:p>
          <a:p>
            <a:pPr marL="1004888" indent="-285750">
              <a:buClr>
                <a:schemeClr val="dk1"/>
              </a:buClr>
              <a:buSzPts val="900"/>
              <a:buFont typeface="Wingdings" panose="05000000000000000000" pitchFamily="2" charset="2"/>
              <a:buChar char="§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Tahoma"/>
              </a:rPr>
              <a:t>Обеспечение студентов местами в общежитиях  </a:t>
            </a:r>
          </a:p>
        </p:txBody>
      </p:sp>
      <p:sp>
        <p:nvSpPr>
          <p:cNvPr id="683" name="Google Shape;683;p107"/>
          <p:cNvSpPr/>
          <p:nvPr/>
        </p:nvSpPr>
        <p:spPr>
          <a:xfrm>
            <a:off x="6173274" y="1137461"/>
            <a:ext cx="5691738" cy="1453338"/>
          </a:xfrm>
          <a:prstGeom prst="roundRect">
            <a:avLst>
              <a:gd name="adj" fmla="val 534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982663" indent="-263525" algn="ctr"/>
            <a:r>
              <a:rPr lang="ru-RU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  <a:sym typeface="Montserrat"/>
              </a:rPr>
              <a:t>ИНТЕРНАЦИОНАЛИЗАЦИЯ</a:t>
            </a:r>
          </a:p>
          <a:p>
            <a:pPr marL="982663" indent="-263525" algn="just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"/>
              </a:rPr>
              <a:t>Создание филиалов ведущих зарубежных вузов</a:t>
            </a:r>
          </a:p>
          <a:p>
            <a:pPr marL="982663" indent="-263525" algn="just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"/>
              </a:rPr>
              <a:t>Развитие единого Центрально-Азиатского пространства </a:t>
            </a:r>
          </a:p>
          <a:p>
            <a:pPr marL="982663" indent="-263525" algn="just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"/>
              </a:rPr>
              <a:t>Функционирование постоянного Бюро </a:t>
            </a:r>
            <a:r>
              <a:rPr lang="ru-RU" sz="1500" dirty="0" err="1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"/>
              </a:rPr>
              <a:t>ЦАПВО</a:t>
            </a:r>
            <a:endParaRPr lang="ru-RU" sz="1500" dirty="0">
              <a:solidFill>
                <a:srgbClr val="3C8BB8"/>
              </a:solidFill>
              <a:latin typeface="Arial Narrow" panose="020B0606020202030204" pitchFamily="34" charset="0"/>
              <a:ea typeface="Montserrat SemiBold"/>
              <a:cs typeface="Montserrat SemiBold"/>
              <a:sym typeface="Montserrat"/>
            </a:endParaRPr>
          </a:p>
        </p:txBody>
      </p:sp>
      <p:sp>
        <p:nvSpPr>
          <p:cNvPr id="684" name="Google Shape;684;p107"/>
          <p:cNvSpPr/>
          <p:nvPr/>
        </p:nvSpPr>
        <p:spPr>
          <a:xfrm>
            <a:off x="998246" y="4056449"/>
            <a:ext cx="4914282" cy="1841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endParaRPr lang="ru-RU" sz="1600" dirty="0">
              <a:latin typeface="Arial Narrow" panose="020B0606020202030204" pitchFamily="34" charset="0"/>
              <a:cs typeface="Arial" panose="020B0604020202020204" pitchFamily="34" charset="0"/>
              <a:sym typeface="Tahoma"/>
            </a:endParaRPr>
          </a:p>
        </p:txBody>
      </p:sp>
      <p:sp>
        <p:nvSpPr>
          <p:cNvPr id="31" name="Google Shape;680;p107"/>
          <p:cNvSpPr/>
          <p:nvPr/>
        </p:nvSpPr>
        <p:spPr>
          <a:xfrm>
            <a:off x="6304223" y="1717751"/>
            <a:ext cx="564526" cy="548747"/>
          </a:xfrm>
          <a:custGeom>
            <a:avLst/>
            <a:gdLst/>
            <a:ahLst/>
            <a:cxnLst/>
            <a:rect l="l" t="t" r="r" b="b"/>
            <a:pathLst>
              <a:path w="1431" h="1430" extrusionOk="0">
                <a:moveTo>
                  <a:pt x="1407" y="672"/>
                </a:moveTo>
                <a:cubicBezTo>
                  <a:pt x="1431" y="696"/>
                  <a:pt x="1431" y="734"/>
                  <a:pt x="1407" y="757"/>
                </a:cubicBezTo>
                <a:cubicBezTo>
                  <a:pt x="758" y="1406"/>
                  <a:pt x="758" y="1406"/>
                  <a:pt x="758" y="1406"/>
                </a:cubicBezTo>
                <a:cubicBezTo>
                  <a:pt x="735" y="1430"/>
                  <a:pt x="696" y="1430"/>
                  <a:pt x="673" y="1406"/>
                </a:cubicBezTo>
                <a:cubicBezTo>
                  <a:pt x="24" y="757"/>
                  <a:pt x="24" y="757"/>
                  <a:pt x="24" y="757"/>
                </a:cubicBezTo>
                <a:cubicBezTo>
                  <a:pt x="0" y="734"/>
                  <a:pt x="0" y="696"/>
                  <a:pt x="24" y="672"/>
                </a:cubicBezTo>
                <a:cubicBezTo>
                  <a:pt x="673" y="23"/>
                  <a:pt x="673" y="23"/>
                  <a:pt x="673" y="23"/>
                </a:cubicBezTo>
                <a:cubicBezTo>
                  <a:pt x="696" y="0"/>
                  <a:pt x="735" y="0"/>
                  <a:pt x="758" y="23"/>
                </a:cubicBezTo>
                <a:lnTo>
                  <a:pt x="1407" y="672"/>
                </a:lnTo>
                <a:close/>
              </a:path>
            </a:pathLst>
          </a:custGeom>
          <a:solidFill>
            <a:srgbClr val="34779C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8987">
              <a:defRPr/>
            </a:pPr>
            <a:r>
              <a:rPr lang="ru-RU" sz="3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sz="3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Google Shape;680;p107"/>
          <p:cNvSpPr/>
          <p:nvPr/>
        </p:nvSpPr>
        <p:spPr>
          <a:xfrm>
            <a:off x="6330576" y="5417792"/>
            <a:ext cx="545036" cy="505837"/>
          </a:xfrm>
          <a:custGeom>
            <a:avLst/>
            <a:gdLst/>
            <a:ahLst/>
            <a:cxnLst/>
            <a:rect l="l" t="t" r="r" b="b"/>
            <a:pathLst>
              <a:path w="1431" h="1430" extrusionOk="0">
                <a:moveTo>
                  <a:pt x="1407" y="672"/>
                </a:moveTo>
                <a:cubicBezTo>
                  <a:pt x="1431" y="696"/>
                  <a:pt x="1431" y="734"/>
                  <a:pt x="1407" y="757"/>
                </a:cubicBezTo>
                <a:cubicBezTo>
                  <a:pt x="758" y="1406"/>
                  <a:pt x="758" y="1406"/>
                  <a:pt x="758" y="1406"/>
                </a:cubicBezTo>
                <a:cubicBezTo>
                  <a:pt x="735" y="1430"/>
                  <a:pt x="696" y="1430"/>
                  <a:pt x="673" y="1406"/>
                </a:cubicBezTo>
                <a:cubicBezTo>
                  <a:pt x="24" y="757"/>
                  <a:pt x="24" y="757"/>
                  <a:pt x="24" y="757"/>
                </a:cubicBezTo>
                <a:cubicBezTo>
                  <a:pt x="0" y="734"/>
                  <a:pt x="0" y="696"/>
                  <a:pt x="24" y="672"/>
                </a:cubicBezTo>
                <a:cubicBezTo>
                  <a:pt x="673" y="23"/>
                  <a:pt x="673" y="23"/>
                  <a:pt x="673" y="23"/>
                </a:cubicBezTo>
                <a:cubicBezTo>
                  <a:pt x="696" y="0"/>
                  <a:pt x="735" y="0"/>
                  <a:pt x="758" y="23"/>
                </a:cubicBezTo>
                <a:lnTo>
                  <a:pt x="1407" y="672"/>
                </a:lnTo>
                <a:close/>
              </a:path>
            </a:pathLst>
          </a:custGeom>
          <a:solidFill>
            <a:srgbClr val="34779C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8987">
              <a:defRPr/>
            </a:pPr>
            <a:r>
              <a:rPr lang="ru-RU" sz="3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6</a:t>
            </a:r>
            <a:endParaRPr sz="3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Google Shape;678;p107"/>
          <p:cNvSpPr/>
          <p:nvPr/>
        </p:nvSpPr>
        <p:spPr>
          <a:xfrm>
            <a:off x="263061" y="2792108"/>
            <a:ext cx="5923138" cy="1711094"/>
          </a:xfrm>
          <a:prstGeom prst="roundRect">
            <a:avLst>
              <a:gd name="adj" fmla="val 534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-RU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ОПЕРЕЖАЮЩЕ</a:t>
            </a:r>
            <a:r>
              <a:rPr lang="kk-KZ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</a:t>
            </a:r>
            <a:r>
              <a:rPr lang="ru-RU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КАДРОВОЕ ОБЕСПЕЧЕНИЕ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</a:rPr>
              <a:t>Совершенствование алгоритма разработки образовательных программ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</a:rPr>
              <a:t>Синхронизация системы высшего образования с рынком труда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</a:rPr>
              <a:t>Реализация Концепции обучения в течение всей жизни</a:t>
            </a:r>
          </a:p>
        </p:txBody>
      </p:sp>
      <p:sp>
        <p:nvSpPr>
          <p:cNvPr id="21" name="Google Shape;680;p107"/>
          <p:cNvSpPr/>
          <p:nvPr/>
        </p:nvSpPr>
        <p:spPr>
          <a:xfrm>
            <a:off x="379860" y="3690281"/>
            <a:ext cx="524242" cy="562397"/>
          </a:xfrm>
          <a:custGeom>
            <a:avLst/>
            <a:gdLst/>
            <a:ahLst/>
            <a:cxnLst/>
            <a:rect l="l" t="t" r="r" b="b"/>
            <a:pathLst>
              <a:path w="1431" h="1430" extrusionOk="0">
                <a:moveTo>
                  <a:pt x="1407" y="672"/>
                </a:moveTo>
                <a:cubicBezTo>
                  <a:pt x="1431" y="696"/>
                  <a:pt x="1431" y="734"/>
                  <a:pt x="1407" y="757"/>
                </a:cubicBezTo>
                <a:cubicBezTo>
                  <a:pt x="758" y="1406"/>
                  <a:pt x="758" y="1406"/>
                  <a:pt x="758" y="1406"/>
                </a:cubicBezTo>
                <a:cubicBezTo>
                  <a:pt x="735" y="1430"/>
                  <a:pt x="696" y="1430"/>
                  <a:pt x="673" y="1406"/>
                </a:cubicBezTo>
                <a:cubicBezTo>
                  <a:pt x="24" y="757"/>
                  <a:pt x="24" y="757"/>
                  <a:pt x="24" y="757"/>
                </a:cubicBezTo>
                <a:cubicBezTo>
                  <a:pt x="0" y="734"/>
                  <a:pt x="0" y="696"/>
                  <a:pt x="24" y="672"/>
                </a:cubicBezTo>
                <a:cubicBezTo>
                  <a:pt x="673" y="23"/>
                  <a:pt x="673" y="23"/>
                  <a:pt x="673" y="23"/>
                </a:cubicBezTo>
                <a:cubicBezTo>
                  <a:pt x="696" y="0"/>
                  <a:pt x="735" y="0"/>
                  <a:pt x="758" y="23"/>
                </a:cubicBezTo>
                <a:lnTo>
                  <a:pt x="1407" y="672"/>
                </a:lnTo>
                <a:close/>
              </a:path>
            </a:pathLst>
          </a:custGeom>
          <a:solidFill>
            <a:srgbClr val="34779C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8987">
              <a:defRPr/>
            </a:pPr>
            <a:r>
              <a:rPr lang="en-US" sz="3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2</a:t>
            </a:r>
            <a:endParaRPr sz="3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Google Shape;357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65915" y="188069"/>
            <a:ext cx="389532" cy="40407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358;p64"/>
          <p:cNvSpPr txBox="1"/>
          <p:nvPr/>
        </p:nvSpPr>
        <p:spPr>
          <a:xfrm>
            <a:off x="10850100" y="145363"/>
            <a:ext cx="1341900" cy="45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800" b="0" i="0" u="none" strike="noStrike" cap="none" dirty="0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Министерство науки</a:t>
            </a:r>
            <a:endParaRPr sz="800" b="0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800" b="0" i="0" u="none" strike="noStrike" cap="none" dirty="0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и высшего образования </a:t>
            </a:r>
            <a:endParaRPr sz="800" b="0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800" b="0" i="0" u="none" strike="noStrike" cap="none" dirty="0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Республики Казахстан</a:t>
            </a:r>
            <a:endParaRPr sz="800" b="0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7" name="Google Shape;681;p107"/>
          <p:cNvSpPr/>
          <p:nvPr/>
        </p:nvSpPr>
        <p:spPr>
          <a:xfrm>
            <a:off x="6201925" y="2868277"/>
            <a:ext cx="5755666" cy="1701106"/>
          </a:xfrm>
          <a:prstGeom prst="roundRect">
            <a:avLst>
              <a:gd name="adj" fmla="val 534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-RU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  <a:sym typeface="Tahoma"/>
              </a:rPr>
              <a:t>РАЗВИТИЕ </a:t>
            </a:r>
          </a:p>
          <a:p>
            <a:pPr algn="ctr"/>
            <a:r>
              <a:rPr lang="ru-RU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  <a:sym typeface="Tahoma"/>
              </a:rPr>
              <a:t>КОРПОРАТИВНОГО УПРАВЛЕНИЯ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Повышение ответственности руководителей вузов 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Пересмотр системы KPI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Развитие корпоративного управления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Развитие </a:t>
            </a:r>
            <a:r>
              <a:rPr lang="ru-RU" sz="1500" dirty="0" err="1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Эндаумент</a:t>
            </a: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  <a:sym typeface="Montserrat SemiBold"/>
              </a:rPr>
              <a:t>-фондов вузов</a:t>
            </a:r>
          </a:p>
        </p:txBody>
      </p:sp>
      <p:sp>
        <p:nvSpPr>
          <p:cNvPr id="35" name="Google Shape;692;p107"/>
          <p:cNvSpPr/>
          <p:nvPr/>
        </p:nvSpPr>
        <p:spPr>
          <a:xfrm>
            <a:off x="6330576" y="3733719"/>
            <a:ext cx="518022" cy="518959"/>
          </a:xfrm>
          <a:custGeom>
            <a:avLst/>
            <a:gdLst/>
            <a:ahLst/>
            <a:cxnLst/>
            <a:rect l="l" t="t" r="r" b="b"/>
            <a:pathLst>
              <a:path w="1431" h="1430" extrusionOk="0">
                <a:moveTo>
                  <a:pt x="1407" y="672"/>
                </a:moveTo>
                <a:cubicBezTo>
                  <a:pt x="1431" y="696"/>
                  <a:pt x="1431" y="734"/>
                  <a:pt x="1407" y="757"/>
                </a:cubicBezTo>
                <a:cubicBezTo>
                  <a:pt x="758" y="1406"/>
                  <a:pt x="758" y="1406"/>
                  <a:pt x="758" y="1406"/>
                </a:cubicBezTo>
                <a:cubicBezTo>
                  <a:pt x="735" y="1430"/>
                  <a:pt x="696" y="1430"/>
                  <a:pt x="673" y="1406"/>
                </a:cubicBezTo>
                <a:cubicBezTo>
                  <a:pt x="24" y="757"/>
                  <a:pt x="24" y="757"/>
                  <a:pt x="24" y="757"/>
                </a:cubicBezTo>
                <a:cubicBezTo>
                  <a:pt x="0" y="734"/>
                  <a:pt x="0" y="696"/>
                  <a:pt x="24" y="672"/>
                </a:cubicBezTo>
                <a:cubicBezTo>
                  <a:pt x="673" y="23"/>
                  <a:pt x="673" y="23"/>
                  <a:pt x="673" y="23"/>
                </a:cubicBezTo>
                <a:cubicBezTo>
                  <a:pt x="696" y="0"/>
                  <a:pt x="735" y="0"/>
                  <a:pt x="758" y="23"/>
                </a:cubicBezTo>
                <a:lnTo>
                  <a:pt x="1407" y="672"/>
                </a:lnTo>
                <a:close/>
              </a:path>
            </a:pathLst>
          </a:custGeom>
          <a:solidFill>
            <a:srgbClr val="3C8BB8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8987">
              <a:defRPr/>
            </a:pPr>
            <a:r>
              <a:rPr lang="ru-RU" sz="3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5</a:t>
            </a:r>
            <a:endParaRPr sz="3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BC9FB58-8F93-4A01-98FB-9DA038CCFA8B}"/>
              </a:ext>
            </a:extLst>
          </p:cNvPr>
          <p:cNvSpPr/>
          <p:nvPr/>
        </p:nvSpPr>
        <p:spPr>
          <a:xfrm>
            <a:off x="186322" y="145363"/>
            <a:ext cx="995605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ПРИОРИТЕТНЫЕ ЗАДАЧИ ВЫСШЕГО ОБРАЗОВАНИЯ</a:t>
            </a:r>
          </a:p>
        </p:txBody>
      </p:sp>
      <p:sp>
        <p:nvSpPr>
          <p:cNvPr id="20" name="Google Shape;683;p107"/>
          <p:cNvSpPr/>
          <p:nvPr/>
        </p:nvSpPr>
        <p:spPr>
          <a:xfrm>
            <a:off x="286017" y="4860404"/>
            <a:ext cx="5685692" cy="1247791"/>
          </a:xfrm>
          <a:prstGeom prst="roundRect">
            <a:avLst>
              <a:gd name="adj" fmla="val 534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542925" indent="7938" algn="ctr"/>
            <a:r>
              <a:rPr lang="ru-RU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РАЗВИТИЕ ЦИФРОВОЙ АРХИТЕКТУРЫ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</a:rPr>
              <a:t>Реализация модели цифрового университета</a:t>
            </a:r>
          </a:p>
          <a:p>
            <a:pPr marL="1004888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3C8BB8"/>
                </a:solidFill>
                <a:latin typeface="Arial Narrow" panose="020B0606020202030204" pitchFamily="34" charset="0"/>
                <a:ea typeface="Montserrat SemiBold"/>
                <a:cs typeface="Montserrat SemiBold"/>
              </a:rPr>
              <a:t>Развитие Сетевого университета Совета тюркских государств</a:t>
            </a:r>
          </a:p>
          <a:p>
            <a:pPr marL="982663" indent="-263525" algn="ctr"/>
            <a:endParaRPr lang="ru-RU" sz="1400" dirty="0">
              <a:solidFill>
                <a:srgbClr val="002060"/>
              </a:solidFill>
              <a:latin typeface="Arial Narrow" panose="020B0606020202030204" pitchFamily="34" charset="0"/>
              <a:ea typeface="Montserrat SemiBold"/>
              <a:cs typeface="Montserrat SemiBold"/>
            </a:endParaRPr>
          </a:p>
        </p:txBody>
      </p:sp>
      <p:sp>
        <p:nvSpPr>
          <p:cNvPr id="22" name="Google Shape;680;p107"/>
          <p:cNvSpPr/>
          <p:nvPr/>
        </p:nvSpPr>
        <p:spPr>
          <a:xfrm>
            <a:off x="388758" y="5417792"/>
            <a:ext cx="540380" cy="548747"/>
          </a:xfrm>
          <a:custGeom>
            <a:avLst/>
            <a:gdLst/>
            <a:ahLst/>
            <a:cxnLst/>
            <a:rect l="l" t="t" r="r" b="b"/>
            <a:pathLst>
              <a:path w="1431" h="1430" extrusionOk="0">
                <a:moveTo>
                  <a:pt x="1407" y="672"/>
                </a:moveTo>
                <a:cubicBezTo>
                  <a:pt x="1431" y="696"/>
                  <a:pt x="1431" y="734"/>
                  <a:pt x="1407" y="757"/>
                </a:cubicBezTo>
                <a:cubicBezTo>
                  <a:pt x="758" y="1406"/>
                  <a:pt x="758" y="1406"/>
                  <a:pt x="758" y="1406"/>
                </a:cubicBezTo>
                <a:cubicBezTo>
                  <a:pt x="735" y="1430"/>
                  <a:pt x="696" y="1430"/>
                  <a:pt x="673" y="1406"/>
                </a:cubicBezTo>
                <a:cubicBezTo>
                  <a:pt x="24" y="757"/>
                  <a:pt x="24" y="757"/>
                  <a:pt x="24" y="757"/>
                </a:cubicBezTo>
                <a:cubicBezTo>
                  <a:pt x="0" y="734"/>
                  <a:pt x="0" y="696"/>
                  <a:pt x="24" y="672"/>
                </a:cubicBezTo>
                <a:cubicBezTo>
                  <a:pt x="673" y="23"/>
                  <a:pt x="673" y="23"/>
                  <a:pt x="673" y="23"/>
                </a:cubicBezTo>
                <a:cubicBezTo>
                  <a:pt x="696" y="0"/>
                  <a:pt x="735" y="0"/>
                  <a:pt x="758" y="23"/>
                </a:cubicBezTo>
                <a:lnTo>
                  <a:pt x="1407" y="672"/>
                </a:lnTo>
                <a:close/>
              </a:path>
            </a:pathLst>
          </a:custGeom>
          <a:solidFill>
            <a:srgbClr val="34779C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8987">
              <a:defRPr/>
            </a:pPr>
            <a:r>
              <a:rPr lang="en-US" sz="3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3</a:t>
            </a:r>
            <a:endParaRPr sz="3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Google Shape;683;p107"/>
          <p:cNvSpPr/>
          <p:nvPr/>
        </p:nvSpPr>
        <p:spPr>
          <a:xfrm>
            <a:off x="1152275" y="6181726"/>
            <a:ext cx="10041996" cy="556528"/>
          </a:xfrm>
          <a:prstGeom prst="roundRect">
            <a:avLst>
              <a:gd name="adj" fmla="val 534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990600"/>
            <a:r>
              <a:rPr lang="ru-RU" sz="2100" b="1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НАЦИОНАЛЬНАЯ МОДЕЛЬ ОБЕСПЕЧЕНИЯ КАЧЕСТВА ОБРАЗОВАНИЯ </a:t>
            </a:r>
          </a:p>
        </p:txBody>
      </p:sp>
      <p:sp>
        <p:nvSpPr>
          <p:cNvPr id="33" name="Google Shape;680;p107"/>
          <p:cNvSpPr/>
          <p:nvPr/>
        </p:nvSpPr>
        <p:spPr>
          <a:xfrm>
            <a:off x="1304925" y="6217905"/>
            <a:ext cx="480504" cy="468697"/>
          </a:xfrm>
          <a:custGeom>
            <a:avLst/>
            <a:gdLst/>
            <a:ahLst/>
            <a:cxnLst/>
            <a:rect l="l" t="t" r="r" b="b"/>
            <a:pathLst>
              <a:path w="1431" h="1430" extrusionOk="0">
                <a:moveTo>
                  <a:pt x="1407" y="672"/>
                </a:moveTo>
                <a:cubicBezTo>
                  <a:pt x="1431" y="696"/>
                  <a:pt x="1431" y="734"/>
                  <a:pt x="1407" y="757"/>
                </a:cubicBezTo>
                <a:cubicBezTo>
                  <a:pt x="758" y="1406"/>
                  <a:pt x="758" y="1406"/>
                  <a:pt x="758" y="1406"/>
                </a:cubicBezTo>
                <a:cubicBezTo>
                  <a:pt x="735" y="1430"/>
                  <a:pt x="696" y="1430"/>
                  <a:pt x="673" y="1406"/>
                </a:cubicBezTo>
                <a:cubicBezTo>
                  <a:pt x="24" y="757"/>
                  <a:pt x="24" y="757"/>
                  <a:pt x="24" y="757"/>
                </a:cubicBezTo>
                <a:cubicBezTo>
                  <a:pt x="0" y="734"/>
                  <a:pt x="0" y="696"/>
                  <a:pt x="24" y="672"/>
                </a:cubicBezTo>
                <a:cubicBezTo>
                  <a:pt x="673" y="23"/>
                  <a:pt x="673" y="23"/>
                  <a:pt x="673" y="23"/>
                </a:cubicBezTo>
                <a:cubicBezTo>
                  <a:pt x="696" y="0"/>
                  <a:pt x="735" y="0"/>
                  <a:pt x="758" y="23"/>
                </a:cubicBezTo>
                <a:lnTo>
                  <a:pt x="1407" y="672"/>
                </a:lnTo>
                <a:close/>
              </a:path>
            </a:pathLst>
          </a:custGeom>
          <a:solidFill>
            <a:srgbClr val="3C8BB8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8987">
              <a:defRPr/>
            </a:pPr>
            <a:r>
              <a:rPr lang="ru-RU" sz="3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7</a:t>
            </a:r>
            <a:endParaRPr sz="32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818771" y="6488668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8A46A4B5-CAE5-4C84-A392-E7A10F7EA4DD}" type="slidenum">
              <a:rPr lang="en-US" sz="1600" smtClean="0">
                <a:latin typeface="Arial Narrow" panose="020B0606020202030204" pitchFamily="34" charset="0"/>
              </a:rPr>
              <a:t>2</a:t>
            </a:fld>
            <a:endParaRPr lang="ru-RU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39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E55726-0A6F-D03E-1E86-361CE0863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-1062"/>
            <a:ext cx="12192000" cy="96211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5BEE503-70D0-492E-AF22-1D23BB69E07F}"/>
              </a:ext>
            </a:extLst>
          </p:cNvPr>
          <p:cNvSpPr txBox="1"/>
          <p:nvPr/>
        </p:nvSpPr>
        <p:spPr>
          <a:xfrm>
            <a:off x="201818" y="195444"/>
            <a:ext cx="1112273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kk-KZ" sz="34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ТРЕНДЫ И ВНУТРЕННИЕ ВЫЗОВЫ</a:t>
            </a:r>
            <a:endParaRPr lang="ru-RU" sz="3400" b="1" dirty="0">
              <a:solidFill>
                <a:srgbClr val="FFC000"/>
              </a:solidFill>
              <a:latin typeface="Arial Narrow" panose="020B0606020202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343ECA-7CE1-4239-9F93-F9E6995BB0C1}"/>
              </a:ext>
            </a:extLst>
          </p:cNvPr>
          <p:cNvSpPr txBox="1"/>
          <p:nvPr/>
        </p:nvSpPr>
        <p:spPr>
          <a:xfrm>
            <a:off x="6096000" y="1935113"/>
            <a:ext cx="5626265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Глобальные подходы к обучению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Использование и интеграция технологий</a:t>
            </a:r>
            <a:endParaRPr lang="en-US" sz="2400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Повышение креативности</a:t>
            </a:r>
            <a:endParaRPr lang="en-US" sz="2400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Распространение мобильных технологий</a:t>
            </a:r>
            <a:endParaRPr lang="en-US" sz="2400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Активная проектная работа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Образование без границ и мобильность</a:t>
            </a:r>
            <a:endParaRPr lang="ru-RU" sz="2300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CF98E08-904B-4044-B78D-BC77EF9F3C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12" t="20753" r="55617" b="44584"/>
          <a:stretch/>
        </p:blipFill>
        <p:spPr bwMode="auto">
          <a:xfrm>
            <a:off x="201818" y="1919279"/>
            <a:ext cx="5626265" cy="29591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6F1C655-577A-41E0-8890-57AAA11A9C5C}"/>
              </a:ext>
            </a:extLst>
          </p:cNvPr>
          <p:cNvSpPr/>
          <p:nvPr/>
        </p:nvSpPr>
        <p:spPr>
          <a:xfrm>
            <a:off x="1" y="6405337"/>
            <a:ext cx="12191999" cy="458838"/>
          </a:xfrm>
          <a:prstGeom prst="rect">
            <a:avLst/>
          </a:prstGeom>
          <a:solidFill>
            <a:srgbClr val="3E8DB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7" name="Номер слайда 3">
            <a:extLst>
              <a:ext uri="{FF2B5EF4-FFF2-40B4-BE49-F238E27FC236}">
                <a16:creationId xmlns:a16="http://schemas.microsoft.com/office/drawing/2014/main" id="{5EC89E77-46A9-40AA-8463-C4B97169D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9150" y="6446017"/>
            <a:ext cx="7423577" cy="365125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OECD (2022), Trends Shaping Education 2022, OECD Publishing, Paris</a:t>
            </a:r>
            <a:endParaRPr lang="ru-RU" sz="20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F13D8C-667E-9D0C-EE96-07ADC175F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80" y="58956"/>
            <a:ext cx="1764739" cy="5266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40DE71-A1AC-6B99-8B9B-25BCCDCE46BC}"/>
              </a:ext>
            </a:extLst>
          </p:cNvPr>
          <p:cNvSpPr txBox="1"/>
          <p:nvPr/>
        </p:nvSpPr>
        <p:spPr>
          <a:xfrm>
            <a:off x="11818771" y="648866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2074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75F7E63-BD78-47DB-A3C5-022DF1397E27}"/>
              </a:ext>
            </a:extLst>
          </p:cNvPr>
          <p:cNvSpPr/>
          <p:nvPr/>
        </p:nvSpPr>
        <p:spPr>
          <a:xfrm>
            <a:off x="487107" y="4514483"/>
            <a:ext cx="5518239" cy="1535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B061969-E125-4C9F-901E-F42904CA9700}"/>
              </a:ext>
            </a:extLst>
          </p:cNvPr>
          <p:cNvSpPr/>
          <p:nvPr/>
        </p:nvSpPr>
        <p:spPr>
          <a:xfrm>
            <a:off x="487109" y="1907876"/>
            <a:ext cx="5518239" cy="1217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072B78-CBCB-43D7-AE29-C9E83926956F}"/>
              </a:ext>
            </a:extLst>
          </p:cNvPr>
          <p:cNvSpPr txBox="1"/>
          <p:nvPr/>
        </p:nvSpPr>
        <p:spPr>
          <a:xfrm>
            <a:off x="487107" y="4592439"/>
            <a:ext cx="5122284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LEARNING AND TEACHING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RESEARCH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INNOVATION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CULTURE</a:t>
            </a:r>
            <a:endParaRPr lang="ru-RU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60B95ED-0886-4564-B3EA-A332F24D0387}"/>
              </a:ext>
            </a:extLst>
          </p:cNvPr>
          <p:cNvSpPr/>
          <p:nvPr/>
        </p:nvSpPr>
        <p:spPr>
          <a:xfrm>
            <a:off x="1" y="6391716"/>
            <a:ext cx="12191999" cy="458838"/>
          </a:xfrm>
          <a:prstGeom prst="rect">
            <a:avLst/>
          </a:prstGeom>
          <a:solidFill>
            <a:srgbClr val="3E8DB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                                                                         </a:t>
            </a:r>
            <a:r>
              <a:rPr lang="en-US" sz="20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https://eua.eu/resources/publications/957:universities-without-walls</a:t>
            </a:r>
            <a:endParaRPr lang="ru-RU" sz="20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0E5A2D-5C87-C34A-32FD-24B00CCE4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-6102"/>
            <a:ext cx="12192000" cy="8908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9AECFC-CF2F-654C-3C43-06B26E5BF58F}"/>
              </a:ext>
            </a:extLst>
          </p:cNvPr>
          <p:cNvSpPr txBox="1"/>
          <p:nvPr/>
        </p:nvSpPr>
        <p:spPr>
          <a:xfrm>
            <a:off x="303637" y="157182"/>
            <a:ext cx="1112273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k-KZ" sz="34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UNIVERSITIES WITHOUT WALLS A VISION FOR 2030</a:t>
            </a:r>
            <a:endParaRPr lang="ru-RU" altLang="kk-KZ" sz="3400" b="1" dirty="0">
              <a:solidFill>
                <a:srgbClr val="FFC000"/>
              </a:solidFill>
              <a:latin typeface="Arial Narrow" panose="020B0606020202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8E9C25-27BC-CC0B-F37B-E261236CA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80" y="58956"/>
            <a:ext cx="1764739" cy="52662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BBDA69B-7E94-488B-86F1-9219312FEFBD}"/>
              </a:ext>
            </a:extLst>
          </p:cNvPr>
          <p:cNvSpPr/>
          <p:nvPr/>
        </p:nvSpPr>
        <p:spPr>
          <a:xfrm>
            <a:off x="487107" y="2126315"/>
            <a:ext cx="551823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OPEN, TRANSFORMATIVE AND TRANSNATIONAL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SUSTAINABLE, DIVERSE AND ENGAGED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STRONG, AUTONOMOUS AND ACCOUNTABLE</a:t>
            </a:r>
            <a:endParaRPr lang="kk-KZ" sz="2000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6BD91E-4F74-491F-8E75-C00F6657E028}"/>
              </a:ext>
            </a:extLst>
          </p:cNvPr>
          <p:cNvSpPr/>
          <p:nvPr/>
        </p:nvSpPr>
        <p:spPr>
          <a:xfrm>
            <a:off x="487109" y="1345287"/>
            <a:ext cx="5518239" cy="536220"/>
          </a:xfrm>
          <a:prstGeom prst="rect">
            <a:avLst/>
          </a:prstGeom>
          <a:gradFill flip="none" rotWithShape="1">
            <a:gsLst>
              <a:gs pos="0">
                <a:srgbClr val="3E8DBA">
                  <a:shade val="30000"/>
                  <a:satMod val="115000"/>
                </a:srgbClr>
              </a:gs>
              <a:gs pos="50000">
                <a:srgbClr val="3E8DBA">
                  <a:shade val="67500"/>
                  <a:satMod val="115000"/>
                </a:srgbClr>
              </a:gs>
              <a:gs pos="100000">
                <a:srgbClr val="3E8DBA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9388" algn="ctr">
              <a:spcBef>
                <a:spcPts val="600"/>
              </a:spcBef>
              <a:defRPr/>
            </a:pPr>
            <a:r>
              <a:rPr lang="en-US" sz="2800" b="1" dirty="0">
                <a:solidFill>
                  <a:srgbClr val="FFC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UNIVERSITIES IN 2030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7F08129-C70E-4B56-9141-3E7625DF7AD4}"/>
              </a:ext>
            </a:extLst>
          </p:cNvPr>
          <p:cNvSpPr/>
          <p:nvPr/>
        </p:nvSpPr>
        <p:spPr>
          <a:xfrm>
            <a:off x="487107" y="3791298"/>
            <a:ext cx="5512216" cy="630268"/>
          </a:xfrm>
          <a:prstGeom prst="rect">
            <a:avLst/>
          </a:prstGeom>
          <a:gradFill flip="none" rotWithShape="1">
            <a:gsLst>
              <a:gs pos="0">
                <a:srgbClr val="3E8DBA">
                  <a:shade val="30000"/>
                  <a:satMod val="115000"/>
                </a:srgbClr>
              </a:gs>
              <a:gs pos="50000">
                <a:srgbClr val="3E8DBA">
                  <a:shade val="67500"/>
                  <a:satMod val="115000"/>
                </a:srgbClr>
              </a:gs>
              <a:gs pos="100000">
                <a:srgbClr val="3E8DBA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9388" algn="ctr">
              <a:spcBef>
                <a:spcPts val="600"/>
              </a:spcBef>
              <a:defRPr/>
            </a:pPr>
            <a:r>
              <a:rPr lang="en-US" sz="2400" b="1" dirty="0">
                <a:solidFill>
                  <a:srgbClr val="FFC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UNIVERSITY MISSIONS IN 2030</a:t>
            </a:r>
            <a:endParaRPr lang="ru-RU" sz="2400" b="1" dirty="0">
              <a:solidFill>
                <a:srgbClr val="FFC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1457BB-E7AB-CAA9-3062-7BDADD4AEB33}"/>
              </a:ext>
            </a:extLst>
          </p:cNvPr>
          <p:cNvSpPr txBox="1"/>
          <p:nvPr/>
        </p:nvSpPr>
        <p:spPr>
          <a:xfrm>
            <a:off x="11818771" y="648866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2788A9-38C5-4C94-5B74-8942E63462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192" t="37687" r="21020" b="9648"/>
          <a:stretch/>
        </p:blipFill>
        <p:spPr>
          <a:xfrm>
            <a:off x="6295480" y="1549077"/>
            <a:ext cx="5538831" cy="4123935"/>
          </a:xfrm>
          <a:prstGeom prst="rect">
            <a:avLst/>
          </a:prstGeom>
        </p:spPr>
      </p:pic>
      <p:sp>
        <p:nvSpPr>
          <p:cNvPr id="18" name="Объект 17">
            <a:extLst>
              <a:ext uri="{FF2B5EF4-FFF2-40B4-BE49-F238E27FC236}">
                <a16:creationId xmlns:a16="http://schemas.microsoft.com/office/drawing/2014/main" id="{E086D056-60C0-24B0-77BC-8756232EA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7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EE8BFD3-0D17-4FE0-86F6-62F01CF60AE7}"/>
              </a:ext>
            </a:extLst>
          </p:cNvPr>
          <p:cNvSpPr/>
          <p:nvPr/>
        </p:nvSpPr>
        <p:spPr>
          <a:xfrm>
            <a:off x="1" y="6387289"/>
            <a:ext cx="12191999" cy="458838"/>
          </a:xfrm>
          <a:prstGeom prst="rect">
            <a:avLst/>
          </a:prstGeom>
          <a:solidFill>
            <a:srgbClr val="3D8DB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6492FB7-E046-443A-B8EC-DFA0ABBF0EFA}"/>
              </a:ext>
            </a:extLst>
          </p:cNvPr>
          <p:cNvSpPr txBox="1">
            <a:spLocks/>
          </p:cNvSpPr>
          <p:nvPr/>
        </p:nvSpPr>
        <p:spPr>
          <a:xfrm>
            <a:off x="2588455" y="289562"/>
            <a:ext cx="6305561" cy="426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defRPr/>
            </a:pPr>
            <a:endParaRPr lang="x-none" sz="2800" b="1" ker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10BCE28-6B38-5146-7FF0-FD7C092B2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37131" y="6416200"/>
            <a:ext cx="5115595" cy="365125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https://www.oecd.org/sti/inno/stpolicy2025/</a:t>
            </a:r>
            <a:endParaRPr lang="ru-RU" sz="20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96276" y="1116314"/>
            <a:ext cx="10026395" cy="5229983"/>
            <a:chOff x="728037" y="1031469"/>
            <a:chExt cx="10026395" cy="5229983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E04DEAF6-0983-4A21-AC09-E0D8FCE42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8037" y="1031469"/>
              <a:ext cx="10026395" cy="5229983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970913" y="3226397"/>
              <a:ext cx="2148183" cy="830997"/>
            </a:xfrm>
            <a:prstGeom prst="rect">
              <a:avLst/>
            </a:prstGeom>
            <a:solidFill>
              <a:srgbClr val="A3C9D6"/>
            </a:solidFill>
            <a:ln w="28575">
              <a:solidFill>
                <a:srgbClr val="B9DCE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tx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Как встроить больше </a:t>
              </a:r>
              <a:r>
                <a:rPr lang="ru-RU" sz="12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финансирования, основанного на задачах</a:t>
              </a:r>
              <a:r>
                <a:rPr lang="en-US" sz="12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системы госфинансирования НТИ?</a:t>
              </a: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119097" y="1711410"/>
              <a:ext cx="6000207" cy="64633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A3C9D6"/>
                </a:gs>
                <a:gs pos="35000">
                  <a:srgbClr val="A3C9D6"/>
                </a:gs>
                <a:gs pos="99000">
                  <a:srgbClr val="F5C85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Программы реформ охватывают потенциально все аспекты политики и управления </a:t>
              </a:r>
              <a:br>
                <a:rPr lang="ru-RU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</a:br>
              <a:r>
                <a:rPr lang="ru-RU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в области НТИ, включая финансирование, людские ресурсы, инфраструктуру, </a:t>
              </a:r>
              <a:br>
                <a:rPr lang="ru-RU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</a:br>
              <a:r>
                <a:rPr lang="ru-RU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механизмы координации и измерения.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9F50DB-8C51-5BA7-7694-7B307BAAFC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-12118"/>
            <a:ext cx="12192000" cy="8743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91BDF2-AA15-281F-7E3F-1CEA141BDDCD}"/>
              </a:ext>
            </a:extLst>
          </p:cNvPr>
          <p:cNvSpPr txBox="1"/>
          <p:nvPr/>
        </p:nvSpPr>
        <p:spPr>
          <a:xfrm>
            <a:off x="79899" y="54302"/>
            <a:ext cx="11122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kk-KZ" sz="36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S&amp;T POLICY 2025</a:t>
            </a:r>
            <a:endParaRPr lang="ru-RU" sz="3600" b="1" dirty="0">
              <a:solidFill>
                <a:srgbClr val="FFC000"/>
              </a:solidFill>
              <a:latin typeface="Arial Narrow" panose="020B0606020202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EEBD1F-CA99-F71A-C43D-02C2901CF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80" y="58956"/>
            <a:ext cx="1764739" cy="526621"/>
          </a:xfrm>
          <a:prstGeom prst="rect">
            <a:avLst/>
          </a:prstGeom>
        </p:spPr>
      </p:pic>
      <p:sp>
        <p:nvSpPr>
          <p:cNvPr id="14" name="Прямоугольник с двумя скругленными соседними углами 13">
            <a:extLst>
              <a:ext uri="{FF2B5EF4-FFF2-40B4-BE49-F238E27FC236}">
                <a16:creationId xmlns:a16="http://schemas.microsoft.com/office/drawing/2014/main" id="{2C5B70E7-7120-3F48-8808-4D6CE4386F42}"/>
              </a:ext>
            </a:extLst>
          </p:cNvPr>
          <p:cNvSpPr/>
          <p:nvPr/>
        </p:nvSpPr>
        <p:spPr>
          <a:xfrm rot="5400000">
            <a:off x="5913360" y="-1248536"/>
            <a:ext cx="534574" cy="542674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CA2B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FDAAE37D-FB87-C141-9BC7-D432EE664028}"/>
              </a:ext>
            </a:extLst>
          </p:cNvPr>
          <p:cNvSpPr/>
          <p:nvPr/>
        </p:nvSpPr>
        <p:spPr>
          <a:xfrm>
            <a:off x="3583388" y="1284512"/>
            <a:ext cx="5025224" cy="3476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КАКОВЫ ОСНОВНЫЕ ОБЛАСТИ, </a:t>
            </a:r>
            <a:endParaRPr lang="en-US" sz="14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ru-RU" sz="1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НУЖДАЮЩИЕСЯ В РЕФОРМИРОВАНИИ?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559169E-B71B-C046-A4FD-E4BE21964CEE}"/>
              </a:ext>
            </a:extLst>
          </p:cNvPr>
          <p:cNvSpPr/>
          <p:nvPr/>
        </p:nvSpPr>
        <p:spPr>
          <a:xfrm>
            <a:off x="3493081" y="3311242"/>
            <a:ext cx="2148183" cy="830997"/>
          </a:xfrm>
          <a:prstGeom prst="rect">
            <a:avLst/>
          </a:prstGeom>
          <a:solidFill>
            <a:srgbClr val="A3C9D6"/>
          </a:solidFill>
          <a:ln w="28575">
            <a:solidFill>
              <a:srgbClr val="B9DC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A7F3123-55BE-C047-9A4B-9B455A7F8E5A}"/>
              </a:ext>
            </a:extLst>
          </p:cNvPr>
          <p:cNvSpPr/>
          <p:nvPr/>
        </p:nvSpPr>
        <p:spPr>
          <a:xfrm>
            <a:off x="3508317" y="3356423"/>
            <a:ext cx="2232918" cy="830997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Как мобилизовать широкий круг участников для </a:t>
            </a:r>
            <a:r>
              <a:rPr lang="ru-RU" sz="1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сотрудничества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в решении глобальных проблем в области НТИ?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693A893-9686-B54D-8646-A45E35B90859}"/>
              </a:ext>
            </a:extLst>
          </p:cNvPr>
          <p:cNvSpPr/>
          <p:nvPr/>
        </p:nvSpPr>
        <p:spPr>
          <a:xfrm>
            <a:off x="5947010" y="3311241"/>
            <a:ext cx="2148183" cy="830997"/>
          </a:xfrm>
          <a:prstGeom prst="rect">
            <a:avLst/>
          </a:prstGeom>
          <a:solidFill>
            <a:srgbClr val="8CB6C7"/>
          </a:solidFill>
          <a:ln w="28575">
            <a:solidFill>
              <a:srgbClr val="B9DC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62B50BA-7971-104F-BCE6-F5B057106C48}"/>
              </a:ext>
            </a:extLst>
          </p:cNvPr>
          <p:cNvSpPr/>
          <p:nvPr/>
        </p:nvSpPr>
        <p:spPr>
          <a:xfrm>
            <a:off x="5962246" y="3374999"/>
            <a:ext cx="2120151" cy="646331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Как сделать </a:t>
            </a:r>
            <a:r>
              <a:rPr lang="ru-RU" sz="1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исследовательскую карьеру</a:t>
            </a:r>
            <a:r>
              <a:rPr lang="ru-RU" sz="12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более привлекательной, разнообразной и инклюзивной?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7D1C3B9-12C4-764E-851B-997E2EDD95BB}"/>
              </a:ext>
            </a:extLst>
          </p:cNvPr>
          <p:cNvSpPr/>
          <p:nvPr/>
        </p:nvSpPr>
        <p:spPr>
          <a:xfrm>
            <a:off x="8400939" y="3311240"/>
            <a:ext cx="2148183" cy="1200329"/>
          </a:xfrm>
          <a:prstGeom prst="rect">
            <a:avLst/>
          </a:prstGeom>
          <a:solidFill>
            <a:srgbClr val="8CB6C7"/>
          </a:solidFill>
          <a:ln w="28575">
            <a:solidFill>
              <a:srgbClr val="B9DC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147B35A-B3D3-DB44-8D53-9329372FE80B}"/>
              </a:ext>
            </a:extLst>
          </p:cNvPr>
          <p:cNvSpPr/>
          <p:nvPr/>
        </p:nvSpPr>
        <p:spPr>
          <a:xfrm>
            <a:off x="8435858" y="3322745"/>
            <a:ext cx="206487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Как разработать и внедрить основы политики, способствующие развитию </a:t>
            </a:r>
            <a:r>
              <a:rPr lang="ru-RU" sz="1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технологий, основанных на ценностях</a:t>
            </a:r>
            <a:r>
              <a:rPr lang="en-US" sz="1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и</a:t>
            </a:r>
            <a:r>
              <a:rPr lang="ru-RU" sz="12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ответственным инновациям?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9790278-CA6F-5A47-B0DF-B96DC0E71C35}"/>
              </a:ext>
            </a:extLst>
          </p:cNvPr>
          <p:cNvSpPr/>
          <p:nvPr/>
        </p:nvSpPr>
        <p:spPr>
          <a:xfrm>
            <a:off x="1039152" y="4828768"/>
            <a:ext cx="2148183" cy="1015663"/>
          </a:xfrm>
          <a:prstGeom prst="rect">
            <a:avLst/>
          </a:prstGeom>
          <a:solidFill>
            <a:srgbClr val="A3C9D6"/>
          </a:solidFill>
          <a:ln w="28575">
            <a:solidFill>
              <a:srgbClr val="B9DC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C56B73A-B95A-0A4A-90AC-04D667931846}"/>
              </a:ext>
            </a:extLst>
          </p:cNvPr>
          <p:cNvSpPr/>
          <p:nvPr/>
        </p:nvSpPr>
        <p:spPr>
          <a:xfrm>
            <a:off x="1039152" y="4844851"/>
            <a:ext cx="2123601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Как содействовать эффективной </a:t>
            </a:r>
            <a:r>
              <a:rPr lang="ru-RU" sz="1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координации</a:t>
            </a:r>
            <a:r>
              <a:rPr lang="ru-RU" sz="12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между НТИ и другими областями политики для  перехода к устойчивому развитию?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0D2CDB9-5C71-2842-A7B0-2D17EB027978}"/>
              </a:ext>
            </a:extLst>
          </p:cNvPr>
          <p:cNvSpPr/>
          <p:nvPr/>
        </p:nvSpPr>
        <p:spPr>
          <a:xfrm>
            <a:off x="3513102" y="4826421"/>
            <a:ext cx="2148183" cy="1015663"/>
          </a:xfrm>
          <a:prstGeom prst="rect">
            <a:avLst/>
          </a:prstGeom>
          <a:solidFill>
            <a:srgbClr val="A3C9D6"/>
          </a:solidFill>
          <a:ln w="28575">
            <a:solidFill>
              <a:srgbClr val="B9DC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kk-KZ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7FF7537D-F802-2F4F-A124-AC32D58609D8}"/>
              </a:ext>
            </a:extLst>
          </p:cNvPr>
          <p:cNvSpPr/>
          <p:nvPr/>
        </p:nvSpPr>
        <p:spPr>
          <a:xfrm>
            <a:off x="3493082" y="4837259"/>
            <a:ext cx="2168204" cy="1015663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Как поощрять и поддерживать </a:t>
            </a:r>
            <a:r>
              <a:rPr lang="ru-RU" sz="1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открытый доступ</a:t>
            </a:r>
            <a:r>
              <a:rPr lang="ru-RU" sz="12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к данным исследований, соблюдая конфиденциальность и безопасность?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281F389E-6A8C-DF4C-ADFA-5D811B1A45F2}"/>
              </a:ext>
            </a:extLst>
          </p:cNvPr>
          <p:cNvSpPr/>
          <p:nvPr/>
        </p:nvSpPr>
        <p:spPr>
          <a:xfrm>
            <a:off x="5947010" y="4764446"/>
            <a:ext cx="2148183" cy="1569660"/>
          </a:xfrm>
          <a:prstGeom prst="rect">
            <a:avLst/>
          </a:prstGeom>
          <a:solidFill>
            <a:srgbClr val="80AFC1"/>
          </a:solidFill>
          <a:ln w="28575">
            <a:solidFill>
              <a:srgbClr val="B9DC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157DF4B-679C-4D40-ACE4-CDB24B721978}"/>
              </a:ext>
            </a:extLst>
          </p:cNvPr>
          <p:cNvSpPr/>
          <p:nvPr/>
        </p:nvSpPr>
        <p:spPr>
          <a:xfrm>
            <a:off x="5987052" y="4844850"/>
            <a:ext cx="2110805" cy="1384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Как активизировать </a:t>
            </a:r>
            <a:r>
              <a:rPr lang="ru-RU" sz="1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многостороннее сотрудничество </a:t>
            </a:r>
            <a:r>
              <a:rPr lang="ru-RU" sz="14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и другие преобразования в области обеспечения устойчивости политики?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7C084CD-0814-FC47-85E6-A0349F757B46}"/>
              </a:ext>
            </a:extLst>
          </p:cNvPr>
          <p:cNvSpPr/>
          <p:nvPr/>
        </p:nvSpPr>
        <p:spPr>
          <a:xfrm>
            <a:off x="8405616" y="5170350"/>
            <a:ext cx="2148183" cy="1015663"/>
          </a:xfrm>
          <a:prstGeom prst="rect">
            <a:avLst/>
          </a:prstGeom>
          <a:solidFill>
            <a:srgbClr val="6CA2B5"/>
          </a:solidFill>
          <a:ln w="28575">
            <a:solidFill>
              <a:srgbClr val="B9DC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B3B1F90-F7B5-374C-8DDC-9D567B0710E4}"/>
              </a:ext>
            </a:extLst>
          </p:cNvPr>
          <p:cNvSpPr/>
          <p:nvPr/>
        </p:nvSpPr>
        <p:spPr>
          <a:xfrm>
            <a:off x="8378111" y="5204472"/>
            <a:ext cx="2246346" cy="1015663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15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Как разработать </a:t>
            </a:r>
            <a:r>
              <a:rPr lang="ru-RU" sz="11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системы измерения</a:t>
            </a:r>
            <a:r>
              <a:rPr lang="ru-RU" sz="115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, которые поддерживают достижение социально-технических целей, основанных на стратегических задачах?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38E4EC-D7C0-3A2D-CBA5-A7E154961F90}"/>
              </a:ext>
            </a:extLst>
          </p:cNvPr>
          <p:cNvSpPr txBox="1"/>
          <p:nvPr/>
        </p:nvSpPr>
        <p:spPr>
          <a:xfrm>
            <a:off x="11818771" y="648866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046057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F513C6-6EB0-87C1-27BB-6F1367D1FE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-12118"/>
            <a:ext cx="12192000" cy="8136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D9BE7E-96B3-D2AC-4BAE-EE8F3BD7C37A}"/>
              </a:ext>
            </a:extLst>
          </p:cNvPr>
          <p:cNvSpPr txBox="1"/>
          <p:nvPr/>
        </p:nvSpPr>
        <p:spPr>
          <a:xfrm>
            <a:off x="423895" y="888765"/>
            <a:ext cx="4256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3C8BB8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ГРУППЫ РЕЙТИНГОВ </a:t>
            </a:r>
            <a:r>
              <a:rPr lang="en-US" sz="2800" b="1" dirty="0">
                <a:solidFill>
                  <a:srgbClr val="3C8BB8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IREG </a:t>
            </a:r>
            <a:endParaRPr lang="ru-RU" sz="2800" b="1" dirty="0">
              <a:solidFill>
                <a:srgbClr val="3C8BB8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Google Shape;524;p100">
            <a:extLst>
              <a:ext uri="{FF2B5EF4-FFF2-40B4-BE49-F238E27FC236}">
                <a16:creationId xmlns:a16="http://schemas.microsoft.com/office/drawing/2014/main" id="{1967F385-6B6A-0D99-CADC-F31C35FBB8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5880" y="141168"/>
            <a:ext cx="541807" cy="5620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327132-21C4-311D-CA72-6EBB4849B207}"/>
              </a:ext>
            </a:extLst>
          </p:cNvPr>
          <p:cNvSpPr/>
          <p:nvPr/>
        </p:nvSpPr>
        <p:spPr>
          <a:xfrm>
            <a:off x="10367687" y="141168"/>
            <a:ext cx="172654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Министерство науки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и высшего образования 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Республики Казахстан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9727E46-B73A-4FA5-B0D1-91530D12EF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9872000"/>
              </p:ext>
            </p:extLst>
          </p:nvPr>
        </p:nvGraphicFramePr>
        <p:xfrm>
          <a:off x="280460" y="1287677"/>
          <a:ext cx="9018540" cy="5366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Рисунок 8" descr="Презентация с круговой диаграммой со сплошной заливкой">
            <a:extLst>
              <a:ext uri="{FF2B5EF4-FFF2-40B4-BE49-F238E27FC236}">
                <a16:creationId xmlns:a16="http://schemas.microsoft.com/office/drawing/2014/main" id="{54A647EB-5872-4D11-B988-352C7EBB36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17628" y="2598805"/>
            <a:ext cx="2193912" cy="219391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6416A96-00CE-49B5-899B-AD437EDB123B}"/>
              </a:ext>
            </a:extLst>
          </p:cNvPr>
          <p:cNvSpPr/>
          <p:nvPr/>
        </p:nvSpPr>
        <p:spPr>
          <a:xfrm>
            <a:off x="5108046" y="1598022"/>
            <a:ext cx="404380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b="1" cap="none" spc="0" dirty="0">
                <a:ln w="0"/>
                <a:solidFill>
                  <a:srgbClr val="3C8BB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рейтингов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F2A40E9-8F9C-43E8-855D-087CA7A9EAAC}"/>
              </a:ext>
            </a:extLst>
          </p:cNvPr>
          <p:cNvSpPr/>
          <p:nvPr/>
        </p:nvSpPr>
        <p:spPr>
          <a:xfrm>
            <a:off x="5253348" y="2281772"/>
            <a:ext cx="404380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b="1" dirty="0">
                <a:ln w="0"/>
                <a:solidFill>
                  <a:srgbClr val="3C8BB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рейтинга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830531A-FCA0-4871-BA70-DBFF682D0A20}"/>
              </a:ext>
            </a:extLst>
          </p:cNvPr>
          <p:cNvSpPr/>
          <p:nvPr/>
        </p:nvSpPr>
        <p:spPr>
          <a:xfrm>
            <a:off x="5253349" y="3018829"/>
            <a:ext cx="404380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b="1" dirty="0">
                <a:ln w="0"/>
                <a:solidFill>
                  <a:srgbClr val="3C8BB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рейтинга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534B0DC-B300-4EA6-BF74-1E3088A61556}"/>
              </a:ext>
            </a:extLst>
          </p:cNvPr>
          <p:cNvSpPr/>
          <p:nvPr/>
        </p:nvSpPr>
        <p:spPr>
          <a:xfrm>
            <a:off x="5255188" y="3711326"/>
            <a:ext cx="404380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b="1" dirty="0">
                <a:ln w="0"/>
                <a:solidFill>
                  <a:srgbClr val="3C8BB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рейтингов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F509E08-6D8F-46DD-B61A-52237946C298}"/>
              </a:ext>
            </a:extLst>
          </p:cNvPr>
          <p:cNvSpPr/>
          <p:nvPr/>
        </p:nvSpPr>
        <p:spPr>
          <a:xfrm>
            <a:off x="5255189" y="4468388"/>
            <a:ext cx="404380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b="1" dirty="0">
                <a:ln w="0"/>
                <a:solidFill>
                  <a:srgbClr val="3C8BB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рейтингов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822AB48-2109-494D-ADDA-A16E08288AA0}"/>
              </a:ext>
            </a:extLst>
          </p:cNvPr>
          <p:cNvSpPr/>
          <p:nvPr/>
        </p:nvSpPr>
        <p:spPr>
          <a:xfrm>
            <a:off x="5253348" y="5185451"/>
            <a:ext cx="404380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b="1" dirty="0">
                <a:ln w="0"/>
                <a:solidFill>
                  <a:srgbClr val="3C8BB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 рейтингов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1FED1A0-D194-46C0-90BC-022E96AFB920}"/>
              </a:ext>
            </a:extLst>
          </p:cNvPr>
          <p:cNvSpPr/>
          <p:nvPr/>
        </p:nvSpPr>
        <p:spPr>
          <a:xfrm>
            <a:off x="5255190" y="5906610"/>
            <a:ext cx="404380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b="1" dirty="0">
                <a:ln w="0"/>
                <a:solidFill>
                  <a:srgbClr val="3C8BB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рейтинга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54C05BB9-7818-53B5-0160-EADC0B54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1035" y="6456507"/>
            <a:ext cx="2743200" cy="365125"/>
          </a:xfrm>
        </p:spPr>
        <p:txBody>
          <a:bodyPr/>
          <a:lstStyle/>
          <a:p>
            <a:pPr algn="r"/>
            <a:fld id="{B3503D56-A4E3-46E7-B024-6C75226E7287}" type="slidenum">
              <a:rPr lang="ru-RU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44D440-E9D9-421D-D45C-8B602F23C844}"/>
              </a:ext>
            </a:extLst>
          </p:cNvPr>
          <p:cNvSpPr txBox="1"/>
          <p:nvPr/>
        </p:nvSpPr>
        <p:spPr>
          <a:xfrm>
            <a:off x="108230" y="90292"/>
            <a:ext cx="11122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kk-KZ" sz="36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МЕЖДУНАРОДНЫЕ РЕЙТИНГИ</a:t>
            </a:r>
          </a:p>
        </p:txBody>
      </p:sp>
    </p:spTree>
    <p:extLst>
      <p:ext uri="{BB962C8B-B14F-4D97-AF65-F5344CB8AC3E}">
        <p14:creationId xmlns:p14="http://schemas.microsoft.com/office/powerpoint/2010/main" val="117426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70DA0C-5AE1-1853-D4F0-2A731D6FCD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-12118"/>
            <a:ext cx="12192000" cy="1011212"/>
          </a:xfrm>
          <a:prstGeom prst="rect">
            <a:avLst/>
          </a:prstGeom>
        </p:spPr>
      </p:pic>
      <p:pic>
        <p:nvPicPr>
          <p:cNvPr id="6" name="Google Shape;524;p100">
            <a:extLst>
              <a:ext uri="{FF2B5EF4-FFF2-40B4-BE49-F238E27FC236}">
                <a16:creationId xmlns:a16="http://schemas.microsoft.com/office/drawing/2014/main" id="{1967F385-6B6A-0D99-CADC-F31C35FBB8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5880" y="141168"/>
            <a:ext cx="541807" cy="5620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327132-21C4-311D-CA72-6EBB4849B207}"/>
              </a:ext>
            </a:extLst>
          </p:cNvPr>
          <p:cNvSpPr/>
          <p:nvPr/>
        </p:nvSpPr>
        <p:spPr>
          <a:xfrm>
            <a:off x="10367687" y="141168"/>
            <a:ext cx="172654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Министерство науки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и высшего образования 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Республики Казахстан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ADCCC7-2ABD-494B-BDA2-7EB3F2211E48}"/>
              </a:ext>
            </a:extLst>
          </p:cNvPr>
          <p:cNvSpPr txBox="1"/>
          <p:nvPr/>
        </p:nvSpPr>
        <p:spPr>
          <a:xfrm>
            <a:off x="97765" y="44987"/>
            <a:ext cx="96303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УЧАСТИЕ ВУЗОВ РК </a:t>
            </a:r>
          </a:p>
          <a:p>
            <a:r>
              <a:rPr lang="kk-KZ" sz="28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НАЦИОНАЛЬНЫХ И ГЛОБАЛЬНЫХ </a:t>
            </a:r>
            <a:r>
              <a:rPr lang="kk-KZ" sz="28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РЕЙТИНГАХ</a:t>
            </a:r>
            <a:endParaRPr lang="ru-RU" sz="2800" b="1" dirty="0">
              <a:solidFill>
                <a:srgbClr val="FFC000"/>
              </a:solidFill>
              <a:latin typeface="Arial Narrow" panose="020B0606020202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136A75-711E-9E71-F3EE-315F738C758F}"/>
              </a:ext>
            </a:extLst>
          </p:cNvPr>
          <p:cNvSpPr txBox="1"/>
          <p:nvPr/>
        </p:nvSpPr>
        <p:spPr>
          <a:xfrm>
            <a:off x="206756" y="1728421"/>
            <a:ext cx="5201265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Рейтинг образовательных программ вузов НПП «Атамекен» РК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Международный Рейтинг «</a:t>
            </a: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IAAR Eurasian University Ranking (IAAR EUR)»</a:t>
            </a:r>
            <a:endParaRPr lang="ru-RU" sz="2400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Национальный рейтинг ведущих многопрофильных вузов Казахстана, Независимое агентство по обеспечению качества в образовании (IQAA-</a:t>
            </a:r>
            <a:r>
              <a:rPr lang="ru-RU" sz="2400" dirty="0" err="1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Ranking</a:t>
            </a: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5DAF4F-6798-B3EA-C771-764DEDF6AFB3}"/>
              </a:ext>
            </a:extLst>
          </p:cNvPr>
          <p:cNvSpPr txBox="1"/>
          <p:nvPr/>
        </p:nvSpPr>
        <p:spPr>
          <a:xfrm>
            <a:off x="5879133" y="1259218"/>
            <a:ext cx="5998235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THE WUR, THE by Subject, THE Asia University Rankings, THE Emerging Economies rankings, THE Impact Rankings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QS WUR, QS by Subject, QS Graduate Employability Rankings, QS Emerging Europe and Central Asia University Rankings, QS Asia University Rankings</a:t>
            </a: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QS Executive MBA Rankings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Ranking Web of Universities (Webometrics)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UI </a:t>
            </a:r>
            <a:r>
              <a:rPr lang="en-US" sz="2400" dirty="0" err="1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Greenmetric</a:t>
            </a: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Ranking of World Universities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dirty="0" err="1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EduRank’s</a:t>
            </a: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Рейтинг ассоциации азиатских университетов</a:t>
            </a:r>
            <a:endParaRPr lang="en-US" sz="2400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dirty="0" err="1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Eduniversal</a:t>
            </a:r>
            <a:r>
              <a:rPr lang="en-US" sz="2400" dirty="0">
                <a:solidFill>
                  <a:srgbClr val="3C8BB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Top Business Schools</a:t>
            </a:r>
            <a:endParaRPr lang="ru-RU" sz="2400" dirty="0">
              <a:solidFill>
                <a:srgbClr val="3C8BB8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ru-KZ" sz="2000" dirty="0">
              <a:solidFill>
                <a:srgbClr val="1554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1D03AF-2A7E-5163-7A36-D9E19956E7A9}"/>
              </a:ext>
            </a:extLst>
          </p:cNvPr>
          <p:cNvCxnSpPr/>
          <p:nvPr/>
        </p:nvCxnSpPr>
        <p:spPr>
          <a:xfrm>
            <a:off x="5565058" y="1150374"/>
            <a:ext cx="0" cy="5171768"/>
          </a:xfrm>
          <a:prstGeom prst="line">
            <a:avLst/>
          </a:prstGeom>
          <a:ln w="34925">
            <a:solidFill>
              <a:srgbClr val="3C8B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0388074-4C46-FBA4-8BE5-997A708F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1035" y="6433882"/>
            <a:ext cx="2743200" cy="365125"/>
          </a:xfrm>
        </p:spPr>
        <p:txBody>
          <a:bodyPr/>
          <a:lstStyle/>
          <a:p>
            <a:pPr algn="r"/>
            <a:fld id="{B3503D56-A4E3-46E7-B024-6C75226E7287}" type="slidenum">
              <a:rPr lang="ru-RU" sz="1200" smtClean="0"/>
              <a:pPr algn="r"/>
              <a:t>7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6323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70DA0C-5AE1-1853-D4F0-2A731D6FCD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-12118"/>
            <a:ext cx="12192000" cy="823146"/>
          </a:xfrm>
          <a:prstGeom prst="rect">
            <a:avLst/>
          </a:prstGeom>
        </p:spPr>
      </p:pic>
      <p:pic>
        <p:nvPicPr>
          <p:cNvPr id="6" name="Google Shape;524;p100">
            <a:extLst>
              <a:ext uri="{FF2B5EF4-FFF2-40B4-BE49-F238E27FC236}">
                <a16:creationId xmlns:a16="http://schemas.microsoft.com/office/drawing/2014/main" id="{1967F385-6B6A-0D99-CADC-F31C35FBB8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5880" y="141168"/>
            <a:ext cx="541807" cy="5620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327132-21C4-311D-CA72-6EBB4849B207}"/>
              </a:ext>
            </a:extLst>
          </p:cNvPr>
          <p:cNvSpPr/>
          <p:nvPr/>
        </p:nvSpPr>
        <p:spPr>
          <a:xfrm>
            <a:off x="10367687" y="141168"/>
            <a:ext cx="172654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Министерство науки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и высшего образования 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Республики Казахстан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ADCCC7-2ABD-494B-BDA2-7EB3F2211E48}"/>
              </a:ext>
            </a:extLst>
          </p:cNvPr>
          <p:cNvSpPr txBox="1"/>
          <p:nvPr/>
        </p:nvSpPr>
        <p:spPr>
          <a:xfrm>
            <a:off x="97765" y="77063"/>
            <a:ext cx="86818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ИНДИКАТОРЫ: ОБРАЗОВАНИЕ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0388074-4C46-FBA4-8BE5-997A708F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4269"/>
            <a:ext cx="2743200" cy="365125"/>
          </a:xfrm>
        </p:spPr>
        <p:txBody>
          <a:bodyPr/>
          <a:lstStyle/>
          <a:p>
            <a:pPr algn="r"/>
            <a:fld id="{B3503D56-A4E3-46E7-B024-6C75226E7287}" type="slidenum">
              <a:rPr lang="ru-RU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8</a:t>
            </a:fld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54F7813-AB54-F17B-4DFA-49BB8AF29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02433"/>
              </p:ext>
            </p:extLst>
          </p:nvPr>
        </p:nvGraphicFramePr>
        <p:xfrm>
          <a:off x="0" y="887671"/>
          <a:ext cx="12192000" cy="55699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0855">
                  <a:extLst>
                    <a:ext uri="{9D8B030D-6E8A-4147-A177-3AD203B41FA5}">
                      <a16:colId xmlns:a16="http://schemas.microsoft.com/office/drawing/2014/main" val="376005750"/>
                    </a:ext>
                  </a:extLst>
                </a:gridCol>
                <a:gridCol w="3027267">
                  <a:extLst>
                    <a:ext uri="{9D8B030D-6E8A-4147-A177-3AD203B41FA5}">
                      <a16:colId xmlns:a16="http://schemas.microsoft.com/office/drawing/2014/main" val="83939823"/>
                    </a:ext>
                  </a:extLst>
                </a:gridCol>
                <a:gridCol w="2509935">
                  <a:extLst>
                    <a:ext uri="{9D8B030D-6E8A-4147-A177-3AD203B41FA5}">
                      <a16:colId xmlns:a16="http://schemas.microsoft.com/office/drawing/2014/main" val="3793334298"/>
                    </a:ext>
                  </a:extLst>
                </a:gridCol>
                <a:gridCol w="3243943">
                  <a:extLst>
                    <a:ext uri="{9D8B030D-6E8A-4147-A177-3AD203B41FA5}">
                      <a16:colId xmlns:a16="http://schemas.microsoft.com/office/drawing/2014/main" val="1497715384"/>
                    </a:ext>
                  </a:extLst>
                </a:gridCol>
              </a:tblGrid>
              <a:tr h="8416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CWUR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IAAR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QS WUR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THE WUR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839143"/>
                  </a:ext>
                </a:extLst>
              </a:tr>
              <a:tr h="47282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КАЧЕСТВО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ОБРАЗОВАНИЯ (25%)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Количество выпускников,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завоевавших основные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академические награды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по отношению к размеру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Университета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КАЧЕСТВО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ПРЕПОДАВАТЕЛЯ (10%)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Измеряется количеством ученых, получивших крупные академические награды (международные награды, премии и медали)</a:t>
                      </a: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КАЧЕСТВО ОБУЧЕНИЯ </a:t>
                      </a:r>
                      <a:endParaRPr lang="en-US" sz="2000" b="1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(20 %) </a:t>
                      </a:r>
                      <a:endParaRPr lang="ru-RU" sz="2000" b="1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 err="1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Остепенность</a:t>
                      </a: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ППС </a:t>
                      </a: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(10%)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Среднее соотношение всех 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студентов к количеству ППС 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(5%) </a:t>
                      </a:r>
                      <a:endParaRPr lang="ru-RU" sz="1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Количество образовательных </a:t>
                      </a:r>
                      <a:endParaRPr lang="en-US" sz="1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программ </a:t>
                      </a:r>
                      <a:r>
                        <a:rPr lang="ru-RU" sz="1800" b="0" kern="1200" dirty="0" err="1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двудипломного</a:t>
                      </a: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en-US" sz="1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образования</a:t>
                      </a: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(5%)</a:t>
                      </a:r>
                      <a:endParaRPr lang="ru-RU" sz="1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b="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СООТНОШЕНИЕ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ПРЕПОДАВАТЕЛЕЙ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 СТУДЕНТАМ (20%)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Количество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академического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персонала по отношению к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количеству студентов</a:t>
                      </a:r>
                      <a:endParaRPr lang="en-US" sz="1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СООТНОШЕНИЕ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МЕЖДУНАРОДНЫХ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ПРЕПОДАВАТЕЛЕЙ (5%) </a:t>
                      </a: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СООТНОШЕНИЕ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МЕЖДУНАРОДНЫХ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СТУДЕНТОВ (5%)</a:t>
                      </a: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ПРЕПОДАВАНИЕ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(среда обучения) 30%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Опрос репутации (15%)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Соотношение персонала и 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студентов (4,5%)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Соотношение докторантуры и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бакалавра (2,25%)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Соотношение докторских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степеней и академического 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персонала (6%)</a:t>
                      </a:r>
                    </a:p>
                    <a:p>
                      <a:pPr marL="0" indent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Институциональный доход (2,25%) </a:t>
                      </a: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533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68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70DA0C-5AE1-1853-D4F0-2A731D6FCD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9" b="45113"/>
          <a:stretch/>
        </p:blipFill>
        <p:spPr>
          <a:xfrm>
            <a:off x="0" y="10612"/>
            <a:ext cx="12192000" cy="789088"/>
          </a:xfrm>
          <a:prstGeom prst="rect">
            <a:avLst/>
          </a:prstGeom>
        </p:spPr>
      </p:pic>
      <p:pic>
        <p:nvPicPr>
          <p:cNvPr id="6" name="Google Shape;524;p100">
            <a:extLst>
              <a:ext uri="{FF2B5EF4-FFF2-40B4-BE49-F238E27FC236}">
                <a16:creationId xmlns:a16="http://schemas.microsoft.com/office/drawing/2014/main" id="{1967F385-6B6A-0D99-CADC-F31C35FBB8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5880" y="71884"/>
            <a:ext cx="541807" cy="5620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327132-21C4-311D-CA72-6EBB4849B207}"/>
              </a:ext>
            </a:extLst>
          </p:cNvPr>
          <p:cNvSpPr/>
          <p:nvPr/>
        </p:nvSpPr>
        <p:spPr>
          <a:xfrm>
            <a:off x="10367687" y="56837"/>
            <a:ext cx="172654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Министерство науки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и высшего образования </a:t>
            </a:r>
          </a:p>
          <a:p>
            <a:r>
              <a:rPr lang="ru-RU" sz="10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Республики Казахстан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ADCCC7-2ABD-494B-BDA2-7EB3F2211E48}"/>
              </a:ext>
            </a:extLst>
          </p:cNvPr>
          <p:cNvSpPr txBox="1"/>
          <p:nvPr/>
        </p:nvSpPr>
        <p:spPr>
          <a:xfrm>
            <a:off x="97765" y="101454"/>
            <a:ext cx="86818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solidFill>
                  <a:srgbClr val="FFC000"/>
                </a:solidFill>
                <a:latin typeface="Arial Narrow" panose="020B0606020202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ИНДИКАТОРЫ: ИССЛЕДОВАНИЯ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0388074-4C46-FBA4-8BE5-997A708F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4269"/>
            <a:ext cx="2743200" cy="365125"/>
          </a:xfrm>
        </p:spPr>
        <p:txBody>
          <a:bodyPr/>
          <a:lstStyle/>
          <a:p>
            <a:pPr algn="r"/>
            <a:fld id="{B3503D56-A4E3-46E7-B024-6C75226E7287}" type="slidenum">
              <a:rPr lang="ru-RU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9</a:t>
            </a:fld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54F7813-AB54-F17B-4DFA-49BB8AF29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039769"/>
              </p:ext>
            </p:extLst>
          </p:nvPr>
        </p:nvGraphicFramePr>
        <p:xfrm>
          <a:off x="0" y="799700"/>
          <a:ext cx="12191998" cy="57847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3747">
                  <a:extLst>
                    <a:ext uri="{9D8B030D-6E8A-4147-A177-3AD203B41FA5}">
                      <a16:colId xmlns:a16="http://schemas.microsoft.com/office/drawing/2014/main" val="376005750"/>
                    </a:ext>
                  </a:extLst>
                </a:gridCol>
                <a:gridCol w="2743198">
                  <a:extLst>
                    <a:ext uri="{9D8B030D-6E8A-4147-A177-3AD203B41FA5}">
                      <a16:colId xmlns:a16="http://schemas.microsoft.com/office/drawing/2014/main" val="83939823"/>
                    </a:ext>
                  </a:extLst>
                </a:gridCol>
                <a:gridCol w="3303039">
                  <a:extLst>
                    <a:ext uri="{9D8B030D-6E8A-4147-A177-3AD203B41FA5}">
                      <a16:colId xmlns:a16="http://schemas.microsoft.com/office/drawing/2014/main" val="3793334298"/>
                    </a:ext>
                  </a:extLst>
                </a:gridCol>
                <a:gridCol w="2992014">
                  <a:extLst>
                    <a:ext uri="{9D8B030D-6E8A-4147-A177-3AD203B41FA5}">
                      <a16:colId xmlns:a16="http://schemas.microsoft.com/office/drawing/2014/main" val="1497715384"/>
                    </a:ext>
                  </a:extLst>
                </a:gridCol>
              </a:tblGrid>
              <a:tr h="4632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CWUR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IAAR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QS WUR</a:t>
                      </a:r>
                      <a:r>
                        <a:rPr lang="ru-RU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THE WUR</a:t>
                      </a:r>
                      <a:endParaRPr lang="ru-RU" sz="3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839143"/>
                  </a:ext>
                </a:extLst>
              </a:tr>
              <a:tr h="5105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РЕЗУЛЬТАТЫ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ИССЛЕДОВАНИЙ (10%)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Измеряется по общему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количеству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научных работ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КАЧЕСТВЕННЫЕ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ПУБЛИКАЦИИ  (10%)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Измеряется количеством научных статей, опубликованных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в ведущих журналах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ВЛИЯНИЕ (10%)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Измеряется количеством научных статей, опубликованных во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влиятельных журналах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ЦИТАТЫ (10%)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Измеряется количеством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высокоцитируемых</a:t>
                      </a: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</a:rPr>
                        <a:t>научных статей</a:t>
                      </a: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НАУЧНЫЙ ПОТЕНЦИАЛ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(30%)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Общее количество статей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</a:t>
                      </a: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Scopus (5%)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Общее количество авторов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</a:t>
                      </a: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Scopus (5%)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Научный журнал </a:t>
                      </a: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(10%)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Коммерциализация и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грантовое финансирование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научных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проектов </a:t>
                      </a:r>
                      <a:r>
                        <a:rPr lang="en-US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(10%)</a:t>
                      </a:r>
                      <a:endParaRPr lang="ru-RU" sz="1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b="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КОЛИЧЕСТВО ЦИТИРОВАНИЙ НА ОДНОГО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ПРЕПОДАВАТЕЛЯ (5%)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Общее количество цитирований по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статьям за 5 лет, на количество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преподавателей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КОЛИЧЕСТВО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ЦИТИРОВАНИЙ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 ОДНУ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ПУБЛИКАЦИЮ (10%)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1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ИНДЕКС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МЕЖДУНАРОДНЫХ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НАУЧНЫХ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КОЛЛАБОРАЦИЙ (10%)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Мера глобального участия по 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созданию и поддержке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исследовательского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партнерства</a:t>
                      </a: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ИССЛЕДОВАНИЯ (объем,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доход и репутация) 30%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Опрос репутации (18%)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Доход от исследований (6%)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Продуктивность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исследований (6%)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b="1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ЦИТАТЫ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(влияние на исследования) 30%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Среднее количество раз,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когда опубликованная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работа цитируется учеными 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3C8BB8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 всем мире</a:t>
                      </a:r>
                      <a:endParaRPr lang="ru-RU" sz="1600" b="0" kern="1200" dirty="0">
                        <a:solidFill>
                          <a:srgbClr val="3C8BB8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533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14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5_Office Them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20039</TotalTime>
  <Words>1206</Words>
  <Application>Microsoft Office PowerPoint</Application>
  <PresentationFormat>Широкоэкранный</PresentationFormat>
  <Paragraphs>347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Malgun Gothic</vt:lpstr>
      <vt:lpstr>Arial</vt:lpstr>
      <vt:lpstr>Arial Narrow</vt:lpstr>
      <vt:lpstr>Calibri</vt:lpstr>
      <vt:lpstr>Open Sans</vt:lpstr>
      <vt:lpstr>Tahoma</vt:lpstr>
      <vt:lpstr>Wingdings</vt:lpstr>
      <vt:lpstr>5_Office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Farjana Jaman</dc:creator>
  <cp:lastModifiedBy>Актымбаева Алия</cp:lastModifiedBy>
  <cp:revision>1707</cp:revision>
  <cp:lastPrinted>2023-06-01T02:30:15Z</cp:lastPrinted>
  <dcterms:created xsi:type="dcterms:W3CDTF">2015-10-22T14:04:39Z</dcterms:created>
  <dcterms:modified xsi:type="dcterms:W3CDTF">2023-08-23T09:50:57Z</dcterms:modified>
</cp:coreProperties>
</file>