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sldIdLst>
    <p:sldId id="256" r:id="rId2"/>
    <p:sldId id="3720" r:id="rId3"/>
    <p:sldId id="3717" r:id="rId4"/>
    <p:sldId id="3719" r:id="rId5"/>
    <p:sldId id="3718" r:id="rId6"/>
    <p:sldId id="3721" r:id="rId7"/>
    <p:sldId id="3722" r:id="rId8"/>
    <p:sldId id="258" r:id="rId9"/>
    <p:sldId id="3724" r:id="rId10"/>
    <p:sldId id="424" r:id="rId11"/>
    <p:sldId id="3723" r:id="rId12"/>
    <p:sldId id="3738" r:id="rId13"/>
    <p:sldId id="3726" r:id="rId14"/>
    <p:sldId id="3727" r:id="rId15"/>
    <p:sldId id="3728" r:id="rId16"/>
    <p:sldId id="3729" r:id="rId17"/>
    <p:sldId id="3730" r:id="rId18"/>
    <p:sldId id="3732" r:id="rId19"/>
    <p:sldId id="3735" r:id="rId20"/>
    <p:sldId id="3731" r:id="rId21"/>
    <p:sldId id="3733" r:id="rId22"/>
    <p:sldId id="3734" r:id="rId23"/>
    <p:sldId id="3736" r:id="rId24"/>
  </p:sldIdLst>
  <p:sldSz cx="24387175" cy="13716000"/>
  <p:notesSz cx="6797675" cy="992505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mantay Nurmagambetov" initials="AN" lastIdx="1" clrIdx="0">
    <p:extLst>
      <p:ext uri="{19B8F6BF-5375-455C-9EA6-DF929625EA0E}">
        <p15:presenceInfo xmlns:p15="http://schemas.microsoft.com/office/powerpoint/2012/main" userId="47f2fa9033c6990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D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548" autoAdjust="0"/>
    <p:restoredTop sz="94610"/>
  </p:normalViewPr>
  <p:slideViewPr>
    <p:cSldViewPr snapToGrid="0" snapToObjects="1">
      <p:cViewPr varScale="1">
        <p:scale>
          <a:sx n="37" d="100"/>
          <a:sy n="37" d="100"/>
        </p:scale>
        <p:origin x="47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7DA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3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Лист1!$A$1:$A$7</c:f>
              <c:strCache>
                <c:ptCount val="7"/>
                <c:pt idx="0">
                  <c:v>КНР</c:v>
                </c:pt>
                <c:pt idx="1">
                  <c:v>Вьетнам</c:v>
                </c:pt>
                <c:pt idx="2">
                  <c:v>Республика Корея</c:v>
                </c:pt>
                <c:pt idx="3">
                  <c:v>Индонезия</c:v>
                </c:pt>
                <c:pt idx="4">
                  <c:v>Малайзия</c:v>
                </c:pt>
                <c:pt idx="5">
                  <c:v>Тайланд - </c:v>
                </c:pt>
                <c:pt idx="6">
                  <c:v>Филиппины -</c:v>
                </c:pt>
              </c:strCache>
            </c:strRef>
          </c:cat>
          <c:val>
            <c:numRef>
              <c:f>Лист1!$B$1:$B$7</c:f>
              <c:numCache>
                <c:formatCode>General</c:formatCode>
                <c:ptCount val="7"/>
                <c:pt idx="0">
                  <c:v>1088466</c:v>
                </c:pt>
                <c:pt idx="1">
                  <c:v>132559</c:v>
                </c:pt>
                <c:pt idx="2">
                  <c:v>100610</c:v>
                </c:pt>
                <c:pt idx="3">
                  <c:v>55961</c:v>
                </c:pt>
                <c:pt idx="4">
                  <c:v>55311</c:v>
                </c:pt>
                <c:pt idx="5">
                  <c:v>32066</c:v>
                </c:pt>
                <c:pt idx="6">
                  <c:v>26162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997-440A-8573-4B593F787F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90802975"/>
        <c:axId val="1684682575"/>
      </c:barChart>
      <c:catAx>
        <c:axId val="169080297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1684682575"/>
        <c:crosses val="autoZero"/>
        <c:auto val="1"/>
        <c:lblAlgn val="ctr"/>
        <c:lblOffset val="100"/>
        <c:noMultiLvlLbl val="0"/>
      </c:catAx>
      <c:valAx>
        <c:axId val="1684682575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69080297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0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80368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40124" tIns="20062" rIns="40124" bIns="20062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40124" tIns="20062" rIns="40124" bIns="20062"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40124" tIns="20062" rIns="40124" bIns="20062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40124" tIns="20062" rIns="40124" bIns="20062"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5755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40124" tIns="20062" rIns="40124" bIns="20062"/>
          <a:lstStyle/>
          <a:p>
            <a:r>
              <a:rPr lang="kk-KZ" b="1" dirty="0">
                <a:solidFill>
                  <a:srgbClr val="002060"/>
                </a:solidFill>
              </a:rPr>
              <a:t>Источники:</a:t>
            </a:r>
            <a:r>
              <a:rPr lang="kk-KZ" b="1" baseline="0" dirty="0">
                <a:solidFill>
                  <a:srgbClr val="002060"/>
                </a:solidFill>
              </a:rPr>
              <a:t> </a:t>
            </a:r>
            <a:endParaRPr lang="en-US" b="1" baseline="0" dirty="0">
              <a:solidFill>
                <a:srgbClr val="002060"/>
              </a:solidFill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Opendoors</a:t>
            </a:r>
            <a:r>
              <a:rPr lang="en-US" sz="1200" b="1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</a:t>
            </a:r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https://opendoorsdata.org/data/international-students/enrollment-trends/ </a:t>
            </a:r>
            <a:endParaRPr lang="kk-KZ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r>
              <a:rPr lang="en-GB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Studee</a:t>
            </a:r>
            <a:r>
              <a:rPr lang="kk-KZ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GB" baseline="0" dirty="0"/>
              <a:t>https://studee.com/guides/10-most-popular-countries-for-international-students/</a:t>
            </a:r>
            <a:endParaRPr lang="kk-KZ" baseline="0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ApplyBoard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Inc</a:t>
            </a:r>
            <a:r>
              <a:rPr lang="ru-RU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GB" baseline="0" dirty="0"/>
              <a:t>https://www.applyboard.com/applyinsights-article/the-impact-of-international-students-on-destination-economies-in-2023#:~:text=But%20this%20student%2Deconomy%20relationship,supported%20more%20than%20335%2C000%20jobs.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b="1" baseline="0" dirty="0"/>
              <a:t>Parliament of Australia </a:t>
            </a:r>
            <a:r>
              <a:rPr lang="en-GB" baseline="0" dirty="0"/>
              <a:t>- https://www.aph.gov.au/About_Parliament/Parliamentary_Departments/Parliamentary_Library/pubs/rp/rp2021/Quick_Guides/OverseasStudents</a:t>
            </a:r>
            <a:endParaRPr lang="kk-KZ" baseline="0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b="1" baseline="0" dirty="0"/>
              <a:t>CAMPUS FRANCE</a:t>
            </a:r>
            <a:r>
              <a:rPr lang="kk-KZ" b="1" baseline="0" dirty="0"/>
              <a:t> </a:t>
            </a:r>
            <a:r>
              <a:rPr lang="kk-KZ" baseline="0" dirty="0"/>
              <a:t>- </a:t>
            </a:r>
            <a:r>
              <a:rPr lang="en-GB" baseline="0" dirty="0"/>
              <a:t>https://www.campusfrance.org/en/international-students-contribute-up-to-5-billion-euros-to-the-french-economy</a:t>
            </a:r>
            <a:endParaRPr lang="kk-KZ" baseline="0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kk-KZ" b="1" baseline="0" dirty="0"/>
              <a:t>Издание Курсив</a:t>
            </a:r>
            <a:r>
              <a:rPr lang="kk-KZ" baseline="0" dirty="0"/>
              <a:t> - </a:t>
            </a:r>
            <a:r>
              <a:rPr lang="en-GB" baseline="0" dirty="0"/>
              <a:t>https://kz.kursiv.media/2020-09-04/kazakhstanskie-studenty-ezhegodno-prinosyat-ekonomike-rossii-300-mln/</a:t>
            </a:r>
            <a:endParaRPr lang="kk-KZ" baseline="0" dirty="0"/>
          </a:p>
          <a:p>
            <a:pPr marL="228600" indent="-228600">
              <a:buFont typeface="+mj-lt"/>
              <a:buAutoNum type="arabicPeriod"/>
            </a:pPr>
            <a:r>
              <a:rPr lang="en-US" b="1" dirty="0"/>
              <a:t>International Journal of Evaluation and Research in Education (IJERE)</a:t>
            </a:r>
            <a:r>
              <a:rPr lang="kk-KZ" dirty="0"/>
              <a:t> - </a:t>
            </a:r>
            <a:r>
              <a:rPr lang="en-GB" baseline="0" dirty="0"/>
              <a:t>file:///C:/Users/user%20pc/Downloads/23594-52160-1-PB%20(3).pdf</a:t>
            </a:r>
            <a:r>
              <a:rPr lang="kk-KZ" baseline="0" dirty="0"/>
              <a:t> </a:t>
            </a:r>
          </a:p>
          <a:p>
            <a:pPr marL="228600" indent="-228600">
              <a:buFont typeface="+mj-lt"/>
              <a:buAutoNum type="arabicPeriod"/>
            </a:pPr>
            <a:r>
              <a:rPr lang="en-US" b="1" dirty="0"/>
              <a:t>International Journal of Business and Social Science </a:t>
            </a:r>
            <a:r>
              <a:rPr lang="kk-KZ" dirty="0"/>
              <a:t>-</a:t>
            </a:r>
            <a:r>
              <a:rPr lang="kk-KZ" baseline="0" dirty="0"/>
              <a:t> </a:t>
            </a:r>
            <a:r>
              <a:rPr lang="en-GB" baseline="0" dirty="0"/>
              <a:t>https://ijbssnet.com/journals/Vol_10_No_2_February_2019/6.pdf</a:t>
            </a:r>
            <a:endParaRPr lang="kk-KZ" baseline="0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n-US" sz="1200" b="1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Pie news: 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News and business analysis for Professionals in International Education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https://thepienews.com/news/sepie-moroccan-students-online/</a:t>
            </a:r>
            <a:endParaRPr lang="kk-KZ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kk-KZ" baseline="0" dirty="0"/>
          </a:p>
          <a:p>
            <a:endParaRPr lang="kk-KZ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40124" tIns="20062" rIns="40124" bIns="20062"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5944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40124" tIns="20062" rIns="40124" bIns="20062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40124" tIns="20062" rIns="40124" bIns="20062"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5730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40124" tIns="20062" rIns="40124" bIns="20062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40124" tIns="20062" rIns="40124" bIns="20062"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6853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40124" tIns="20062" rIns="40124" bIns="20062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40124" tIns="20062" rIns="40124" bIns="20062"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062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40124" tIns="20062" rIns="40124" bIns="20062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40124" tIns="20062" rIns="40124" bIns="20062"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9250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40124" tIns="20062" rIns="40124" bIns="20062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40124" tIns="20062" rIns="40124" bIns="20062"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7694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40124" tIns="20062" rIns="40124" bIns="20062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40124" tIns="20062" rIns="40124" bIns="20062"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8486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40124" tIns="20062" rIns="40124" bIns="20062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40124" tIns="20062" rIns="40124" bIns="20062"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83728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40124" tIns="20062" rIns="40124" bIns="20062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40124" tIns="20062" rIns="40124" bIns="20062"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0944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40124" tIns="20062" rIns="40124" bIns="20062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40124" tIns="20062" rIns="40124" bIns="20062"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39335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40124" tIns="20062" rIns="40124" bIns="20062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40124" tIns="20062" rIns="40124" bIns="20062"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4848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40124" tIns="20062" rIns="40124" bIns="20062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40124" tIns="20062" rIns="40124" bIns="20062"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8396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40124" tIns="20062" rIns="40124" bIns="20062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40124" tIns="20062" rIns="40124" bIns="20062"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4509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40124" tIns="20062" rIns="40124" bIns="20062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40124" tIns="20062" rIns="40124" bIns="20062"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7596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40124" tIns="20062" rIns="40124" bIns="20062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40124" tIns="20062" rIns="40124" bIns="20062"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8201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40124" tIns="20062" rIns="40124" bIns="20062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40124" tIns="20062" rIns="40124" bIns="20062"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6733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40124" tIns="20062" rIns="40124" bIns="20062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40124" tIns="20062" rIns="40124" bIns="20062"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1938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40124" tIns="20062" rIns="40124" bIns="20062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40124" tIns="20062" rIns="40124" bIns="20062"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7041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40124" tIns="20062" rIns="40124" bIns="20062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40124" tIns="20062" rIns="40124" bIns="20062"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40124" tIns="20062" rIns="40124" bIns="20062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40124" tIns="20062" rIns="40124" bIns="20062"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5216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64A2FAB-1AAC-4D40-8AE2-3265016277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A8BE2-4D5E-4716-BC6C-52881A681C1F}" type="datetimeFigureOut">
              <a:rPr lang="x-none" smtClean="0"/>
              <a:t>23.08.2023</a:t>
            </a:fld>
            <a:endParaRPr lang="x-none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9449BD1-CF46-439F-9ED1-0E9022381E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E94A9B1-AAAD-4F75-89DE-5F8A83F1B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3C067-D86E-4C96-A6FF-D47D00165360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610083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3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5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7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0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25.png"/><Relationship Id="rId21" Type="http://schemas.openxmlformats.org/officeDocument/2006/relationships/image" Target="../media/image29.png"/><Relationship Id="rId42" Type="http://schemas.openxmlformats.org/officeDocument/2006/relationships/image" Target="../media/image50.png"/><Relationship Id="rId63" Type="http://schemas.openxmlformats.org/officeDocument/2006/relationships/image" Target="../media/image71.png"/><Relationship Id="rId84" Type="http://schemas.openxmlformats.org/officeDocument/2006/relationships/image" Target="../media/image92.png"/><Relationship Id="rId138" Type="http://schemas.openxmlformats.org/officeDocument/2006/relationships/image" Target="../media/image146.png"/><Relationship Id="rId159" Type="http://schemas.openxmlformats.org/officeDocument/2006/relationships/image" Target="../media/image167.png"/><Relationship Id="rId170" Type="http://schemas.openxmlformats.org/officeDocument/2006/relationships/image" Target="../media/image178.png"/><Relationship Id="rId191" Type="http://schemas.openxmlformats.org/officeDocument/2006/relationships/image" Target="../media/image199.png"/><Relationship Id="rId205" Type="http://schemas.openxmlformats.org/officeDocument/2006/relationships/image" Target="../media/image213.png"/><Relationship Id="rId226" Type="http://schemas.openxmlformats.org/officeDocument/2006/relationships/image" Target="../media/image234.png"/><Relationship Id="rId247" Type="http://schemas.openxmlformats.org/officeDocument/2006/relationships/image" Target="../media/image255.png"/><Relationship Id="rId107" Type="http://schemas.openxmlformats.org/officeDocument/2006/relationships/image" Target="../media/image115.png"/><Relationship Id="rId11" Type="http://schemas.openxmlformats.org/officeDocument/2006/relationships/image" Target="../media/image19.png"/><Relationship Id="rId32" Type="http://schemas.openxmlformats.org/officeDocument/2006/relationships/image" Target="../media/image40.png"/><Relationship Id="rId53" Type="http://schemas.openxmlformats.org/officeDocument/2006/relationships/image" Target="../media/image61.png"/><Relationship Id="rId74" Type="http://schemas.openxmlformats.org/officeDocument/2006/relationships/image" Target="../media/image82.png"/><Relationship Id="rId128" Type="http://schemas.openxmlformats.org/officeDocument/2006/relationships/image" Target="../media/image136.png"/><Relationship Id="rId149" Type="http://schemas.openxmlformats.org/officeDocument/2006/relationships/image" Target="../media/image157.png"/><Relationship Id="rId5" Type="http://schemas.openxmlformats.org/officeDocument/2006/relationships/image" Target="../media/image13.png"/><Relationship Id="rId95" Type="http://schemas.openxmlformats.org/officeDocument/2006/relationships/image" Target="../media/image103.png"/><Relationship Id="rId160" Type="http://schemas.openxmlformats.org/officeDocument/2006/relationships/image" Target="../media/image168.png"/><Relationship Id="rId181" Type="http://schemas.openxmlformats.org/officeDocument/2006/relationships/image" Target="../media/image189.png"/><Relationship Id="rId216" Type="http://schemas.openxmlformats.org/officeDocument/2006/relationships/image" Target="../media/image224.png"/><Relationship Id="rId237" Type="http://schemas.openxmlformats.org/officeDocument/2006/relationships/image" Target="../media/image245.png"/><Relationship Id="rId258" Type="http://schemas.openxmlformats.org/officeDocument/2006/relationships/image" Target="../media/image266.png"/><Relationship Id="rId22" Type="http://schemas.openxmlformats.org/officeDocument/2006/relationships/image" Target="../media/image30.png"/><Relationship Id="rId43" Type="http://schemas.openxmlformats.org/officeDocument/2006/relationships/image" Target="../media/image51.png"/><Relationship Id="rId64" Type="http://schemas.openxmlformats.org/officeDocument/2006/relationships/image" Target="../media/image72.png"/><Relationship Id="rId118" Type="http://schemas.openxmlformats.org/officeDocument/2006/relationships/image" Target="../media/image126.png"/><Relationship Id="rId139" Type="http://schemas.openxmlformats.org/officeDocument/2006/relationships/image" Target="../media/image147.png"/><Relationship Id="rId85" Type="http://schemas.openxmlformats.org/officeDocument/2006/relationships/image" Target="../media/image93.png"/><Relationship Id="rId150" Type="http://schemas.openxmlformats.org/officeDocument/2006/relationships/image" Target="../media/image158.png"/><Relationship Id="rId171" Type="http://schemas.openxmlformats.org/officeDocument/2006/relationships/image" Target="../media/image179.png"/><Relationship Id="rId192" Type="http://schemas.openxmlformats.org/officeDocument/2006/relationships/image" Target="../media/image200.png"/><Relationship Id="rId206" Type="http://schemas.openxmlformats.org/officeDocument/2006/relationships/image" Target="../media/image214.png"/><Relationship Id="rId227" Type="http://schemas.openxmlformats.org/officeDocument/2006/relationships/image" Target="../media/image235.png"/><Relationship Id="rId248" Type="http://schemas.openxmlformats.org/officeDocument/2006/relationships/image" Target="../media/image256.png"/><Relationship Id="rId12" Type="http://schemas.openxmlformats.org/officeDocument/2006/relationships/image" Target="../media/image20.png"/><Relationship Id="rId33" Type="http://schemas.openxmlformats.org/officeDocument/2006/relationships/image" Target="../media/image41.png"/><Relationship Id="rId108" Type="http://schemas.openxmlformats.org/officeDocument/2006/relationships/image" Target="../media/image116.png"/><Relationship Id="rId129" Type="http://schemas.openxmlformats.org/officeDocument/2006/relationships/image" Target="../media/image137.png"/><Relationship Id="rId54" Type="http://schemas.openxmlformats.org/officeDocument/2006/relationships/image" Target="../media/image62.png"/><Relationship Id="rId75" Type="http://schemas.openxmlformats.org/officeDocument/2006/relationships/image" Target="../media/image83.png"/><Relationship Id="rId96" Type="http://schemas.openxmlformats.org/officeDocument/2006/relationships/image" Target="../media/image104.png"/><Relationship Id="rId140" Type="http://schemas.openxmlformats.org/officeDocument/2006/relationships/image" Target="../media/image148.png"/><Relationship Id="rId161" Type="http://schemas.openxmlformats.org/officeDocument/2006/relationships/image" Target="../media/image169.png"/><Relationship Id="rId182" Type="http://schemas.openxmlformats.org/officeDocument/2006/relationships/image" Target="../media/image190.png"/><Relationship Id="rId217" Type="http://schemas.openxmlformats.org/officeDocument/2006/relationships/image" Target="../media/image2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212" Type="http://schemas.openxmlformats.org/officeDocument/2006/relationships/image" Target="../media/image220.png"/><Relationship Id="rId233" Type="http://schemas.openxmlformats.org/officeDocument/2006/relationships/image" Target="../media/image241.png"/><Relationship Id="rId238" Type="http://schemas.openxmlformats.org/officeDocument/2006/relationships/image" Target="../media/image246.png"/><Relationship Id="rId254" Type="http://schemas.openxmlformats.org/officeDocument/2006/relationships/image" Target="../media/image262.png"/><Relationship Id="rId259" Type="http://schemas.openxmlformats.org/officeDocument/2006/relationships/image" Target="../media/image267.png"/><Relationship Id="rId23" Type="http://schemas.openxmlformats.org/officeDocument/2006/relationships/image" Target="../media/image31.png"/><Relationship Id="rId28" Type="http://schemas.openxmlformats.org/officeDocument/2006/relationships/image" Target="../media/image36.png"/><Relationship Id="rId49" Type="http://schemas.openxmlformats.org/officeDocument/2006/relationships/image" Target="../media/image57.png"/><Relationship Id="rId114" Type="http://schemas.openxmlformats.org/officeDocument/2006/relationships/image" Target="../media/image122.png"/><Relationship Id="rId119" Type="http://schemas.openxmlformats.org/officeDocument/2006/relationships/image" Target="../media/image127.png"/><Relationship Id="rId44" Type="http://schemas.openxmlformats.org/officeDocument/2006/relationships/image" Target="../media/image52.png"/><Relationship Id="rId60" Type="http://schemas.openxmlformats.org/officeDocument/2006/relationships/image" Target="../media/image68.png"/><Relationship Id="rId65" Type="http://schemas.openxmlformats.org/officeDocument/2006/relationships/image" Target="../media/image73.png"/><Relationship Id="rId81" Type="http://schemas.openxmlformats.org/officeDocument/2006/relationships/image" Target="../media/image89.png"/><Relationship Id="rId86" Type="http://schemas.openxmlformats.org/officeDocument/2006/relationships/image" Target="../media/image94.png"/><Relationship Id="rId130" Type="http://schemas.openxmlformats.org/officeDocument/2006/relationships/image" Target="../media/image138.png"/><Relationship Id="rId135" Type="http://schemas.openxmlformats.org/officeDocument/2006/relationships/image" Target="../media/image143.png"/><Relationship Id="rId151" Type="http://schemas.openxmlformats.org/officeDocument/2006/relationships/image" Target="../media/image159.png"/><Relationship Id="rId156" Type="http://schemas.openxmlformats.org/officeDocument/2006/relationships/image" Target="../media/image164.png"/><Relationship Id="rId177" Type="http://schemas.openxmlformats.org/officeDocument/2006/relationships/image" Target="../media/image185.png"/><Relationship Id="rId198" Type="http://schemas.openxmlformats.org/officeDocument/2006/relationships/image" Target="../media/image206.png"/><Relationship Id="rId172" Type="http://schemas.openxmlformats.org/officeDocument/2006/relationships/image" Target="../media/image180.png"/><Relationship Id="rId193" Type="http://schemas.openxmlformats.org/officeDocument/2006/relationships/image" Target="../media/image201.png"/><Relationship Id="rId202" Type="http://schemas.openxmlformats.org/officeDocument/2006/relationships/image" Target="../media/image210.png"/><Relationship Id="rId207" Type="http://schemas.openxmlformats.org/officeDocument/2006/relationships/image" Target="../media/image215.png"/><Relationship Id="rId223" Type="http://schemas.openxmlformats.org/officeDocument/2006/relationships/image" Target="../media/image231.png"/><Relationship Id="rId228" Type="http://schemas.openxmlformats.org/officeDocument/2006/relationships/image" Target="../media/image236.png"/><Relationship Id="rId244" Type="http://schemas.openxmlformats.org/officeDocument/2006/relationships/image" Target="../media/image252.png"/><Relationship Id="rId249" Type="http://schemas.openxmlformats.org/officeDocument/2006/relationships/image" Target="../media/image257.png"/><Relationship Id="rId13" Type="http://schemas.openxmlformats.org/officeDocument/2006/relationships/image" Target="../media/image21.png"/><Relationship Id="rId18" Type="http://schemas.openxmlformats.org/officeDocument/2006/relationships/image" Target="../media/image26.png"/><Relationship Id="rId39" Type="http://schemas.openxmlformats.org/officeDocument/2006/relationships/image" Target="../media/image47.png"/><Relationship Id="rId109" Type="http://schemas.openxmlformats.org/officeDocument/2006/relationships/image" Target="../media/image117.png"/><Relationship Id="rId260" Type="http://schemas.openxmlformats.org/officeDocument/2006/relationships/image" Target="../media/image268.png"/><Relationship Id="rId34" Type="http://schemas.openxmlformats.org/officeDocument/2006/relationships/image" Target="../media/image42.png"/><Relationship Id="rId50" Type="http://schemas.openxmlformats.org/officeDocument/2006/relationships/image" Target="../media/image58.png"/><Relationship Id="rId55" Type="http://schemas.openxmlformats.org/officeDocument/2006/relationships/image" Target="../media/image63.png"/><Relationship Id="rId76" Type="http://schemas.openxmlformats.org/officeDocument/2006/relationships/image" Target="../media/image84.png"/><Relationship Id="rId97" Type="http://schemas.openxmlformats.org/officeDocument/2006/relationships/image" Target="../media/image105.png"/><Relationship Id="rId104" Type="http://schemas.openxmlformats.org/officeDocument/2006/relationships/image" Target="../media/image112.png"/><Relationship Id="rId120" Type="http://schemas.openxmlformats.org/officeDocument/2006/relationships/image" Target="../media/image128.png"/><Relationship Id="rId125" Type="http://schemas.openxmlformats.org/officeDocument/2006/relationships/image" Target="../media/image133.png"/><Relationship Id="rId141" Type="http://schemas.openxmlformats.org/officeDocument/2006/relationships/image" Target="../media/image149.png"/><Relationship Id="rId146" Type="http://schemas.openxmlformats.org/officeDocument/2006/relationships/image" Target="../media/image154.png"/><Relationship Id="rId167" Type="http://schemas.openxmlformats.org/officeDocument/2006/relationships/image" Target="../media/image175.png"/><Relationship Id="rId188" Type="http://schemas.openxmlformats.org/officeDocument/2006/relationships/image" Target="../media/image196.png"/><Relationship Id="rId7" Type="http://schemas.openxmlformats.org/officeDocument/2006/relationships/image" Target="../media/image15.png"/><Relationship Id="rId71" Type="http://schemas.openxmlformats.org/officeDocument/2006/relationships/image" Target="../media/image79.png"/><Relationship Id="rId92" Type="http://schemas.openxmlformats.org/officeDocument/2006/relationships/image" Target="../media/image100.png"/><Relationship Id="rId162" Type="http://schemas.openxmlformats.org/officeDocument/2006/relationships/image" Target="../media/image170.png"/><Relationship Id="rId183" Type="http://schemas.openxmlformats.org/officeDocument/2006/relationships/image" Target="../media/image191.png"/><Relationship Id="rId213" Type="http://schemas.openxmlformats.org/officeDocument/2006/relationships/image" Target="../media/image221.png"/><Relationship Id="rId218" Type="http://schemas.openxmlformats.org/officeDocument/2006/relationships/image" Target="../media/image226.png"/><Relationship Id="rId234" Type="http://schemas.openxmlformats.org/officeDocument/2006/relationships/image" Target="../media/image242.png"/><Relationship Id="rId239" Type="http://schemas.openxmlformats.org/officeDocument/2006/relationships/image" Target="../media/image247.png"/><Relationship Id="rId2" Type="http://schemas.openxmlformats.org/officeDocument/2006/relationships/notesSlide" Target="../notesSlides/notesSlide8.xml"/><Relationship Id="rId29" Type="http://schemas.openxmlformats.org/officeDocument/2006/relationships/image" Target="../media/image37.png"/><Relationship Id="rId250" Type="http://schemas.openxmlformats.org/officeDocument/2006/relationships/image" Target="../media/image258.png"/><Relationship Id="rId255" Type="http://schemas.openxmlformats.org/officeDocument/2006/relationships/image" Target="../media/image263.png"/><Relationship Id="rId24" Type="http://schemas.openxmlformats.org/officeDocument/2006/relationships/image" Target="../media/image32.png"/><Relationship Id="rId40" Type="http://schemas.openxmlformats.org/officeDocument/2006/relationships/image" Target="../media/image48.png"/><Relationship Id="rId45" Type="http://schemas.openxmlformats.org/officeDocument/2006/relationships/image" Target="../media/image53.png"/><Relationship Id="rId66" Type="http://schemas.openxmlformats.org/officeDocument/2006/relationships/image" Target="../media/image74.png"/><Relationship Id="rId87" Type="http://schemas.openxmlformats.org/officeDocument/2006/relationships/image" Target="../media/image95.png"/><Relationship Id="rId110" Type="http://schemas.openxmlformats.org/officeDocument/2006/relationships/image" Target="../media/image118.png"/><Relationship Id="rId115" Type="http://schemas.openxmlformats.org/officeDocument/2006/relationships/image" Target="../media/image123.png"/><Relationship Id="rId131" Type="http://schemas.openxmlformats.org/officeDocument/2006/relationships/image" Target="../media/image139.png"/><Relationship Id="rId136" Type="http://schemas.openxmlformats.org/officeDocument/2006/relationships/image" Target="../media/image144.png"/><Relationship Id="rId157" Type="http://schemas.openxmlformats.org/officeDocument/2006/relationships/image" Target="../media/image165.png"/><Relationship Id="rId178" Type="http://schemas.openxmlformats.org/officeDocument/2006/relationships/image" Target="../media/image186.png"/><Relationship Id="rId61" Type="http://schemas.openxmlformats.org/officeDocument/2006/relationships/image" Target="../media/image69.png"/><Relationship Id="rId82" Type="http://schemas.openxmlformats.org/officeDocument/2006/relationships/image" Target="../media/image90.png"/><Relationship Id="rId152" Type="http://schemas.openxmlformats.org/officeDocument/2006/relationships/image" Target="../media/image160.png"/><Relationship Id="rId173" Type="http://schemas.openxmlformats.org/officeDocument/2006/relationships/image" Target="../media/image181.png"/><Relationship Id="rId194" Type="http://schemas.openxmlformats.org/officeDocument/2006/relationships/image" Target="../media/image202.png"/><Relationship Id="rId199" Type="http://schemas.openxmlformats.org/officeDocument/2006/relationships/image" Target="../media/image207.png"/><Relationship Id="rId203" Type="http://schemas.openxmlformats.org/officeDocument/2006/relationships/image" Target="../media/image211.png"/><Relationship Id="rId208" Type="http://schemas.openxmlformats.org/officeDocument/2006/relationships/image" Target="../media/image216.png"/><Relationship Id="rId229" Type="http://schemas.openxmlformats.org/officeDocument/2006/relationships/image" Target="../media/image237.png"/><Relationship Id="rId19" Type="http://schemas.openxmlformats.org/officeDocument/2006/relationships/image" Target="../media/image27.png"/><Relationship Id="rId224" Type="http://schemas.openxmlformats.org/officeDocument/2006/relationships/image" Target="../media/image232.png"/><Relationship Id="rId240" Type="http://schemas.openxmlformats.org/officeDocument/2006/relationships/image" Target="../media/image248.png"/><Relationship Id="rId245" Type="http://schemas.openxmlformats.org/officeDocument/2006/relationships/image" Target="../media/image253.png"/><Relationship Id="rId261" Type="http://schemas.openxmlformats.org/officeDocument/2006/relationships/image" Target="../media/image269.png"/><Relationship Id="rId14" Type="http://schemas.openxmlformats.org/officeDocument/2006/relationships/image" Target="../media/image22.png"/><Relationship Id="rId30" Type="http://schemas.openxmlformats.org/officeDocument/2006/relationships/image" Target="../media/image38.png"/><Relationship Id="rId35" Type="http://schemas.openxmlformats.org/officeDocument/2006/relationships/image" Target="../media/image43.png"/><Relationship Id="rId56" Type="http://schemas.openxmlformats.org/officeDocument/2006/relationships/image" Target="../media/image64.png"/><Relationship Id="rId77" Type="http://schemas.openxmlformats.org/officeDocument/2006/relationships/image" Target="../media/image85.png"/><Relationship Id="rId100" Type="http://schemas.openxmlformats.org/officeDocument/2006/relationships/image" Target="../media/image108.png"/><Relationship Id="rId105" Type="http://schemas.openxmlformats.org/officeDocument/2006/relationships/image" Target="../media/image113.png"/><Relationship Id="rId126" Type="http://schemas.openxmlformats.org/officeDocument/2006/relationships/image" Target="../media/image134.png"/><Relationship Id="rId147" Type="http://schemas.openxmlformats.org/officeDocument/2006/relationships/image" Target="../media/image155.png"/><Relationship Id="rId168" Type="http://schemas.openxmlformats.org/officeDocument/2006/relationships/image" Target="../media/image176.png"/><Relationship Id="rId8" Type="http://schemas.openxmlformats.org/officeDocument/2006/relationships/image" Target="../media/image16.png"/><Relationship Id="rId51" Type="http://schemas.openxmlformats.org/officeDocument/2006/relationships/image" Target="../media/image59.png"/><Relationship Id="rId72" Type="http://schemas.openxmlformats.org/officeDocument/2006/relationships/image" Target="../media/image80.png"/><Relationship Id="rId93" Type="http://schemas.openxmlformats.org/officeDocument/2006/relationships/image" Target="../media/image101.png"/><Relationship Id="rId98" Type="http://schemas.openxmlformats.org/officeDocument/2006/relationships/image" Target="../media/image106.png"/><Relationship Id="rId121" Type="http://schemas.openxmlformats.org/officeDocument/2006/relationships/image" Target="../media/image129.png"/><Relationship Id="rId142" Type="http://schemas.openxmlformats.org/officeDocument/2006/relationships/image" Target="../media/image150.png"/><Relationship Id="rId163" Type="http://schemas.openxmlformats.org/officeDocument/2006/relationships/image" Target="../media/image171.png"/><Relationship Id="rId184" Type="http://schemas.openxmlformats.org/officeDocument/2006/relationships/image" Target="../media/image192.png"/><Relationship Id="rId189" Type="http://schemas.openxmlformats.org/officeDocument/2006/relationships/image" Target="../media/image197.png"/><Relationship Id="rId219" Type="http://schemas.openxmlformats.org/officeDocument/2006/relationships/image" Target="../media/image227.png"/><Relationship Id="rId3" Type="http://schemas.openxmlformats.org/officeDocument/2006/relationships/image" Target="../media/image11.png"/><Relationship Id="rId214" Type="http://schemas.openxmlformats.org/officeDocument/2006/relationships/image" Target="../media/image222.png"/><Relationship Id="rId230" Type="http://schemas.openxmlformats.org/officeDocument/2006/relationships/image" Target="../media/image238.png"/><Relationship Id="rId235" Type="http://schemas.openxmlformats.org/officeDocument/2006/relationships/image" Target="../media/image243.png"/><Relationship Id="rId251" Type="http://schemas.openxmlformats.org/officeDocument/2006/relationships/image" Target="../media/image259.png"/><Relationship Id="rId256" Type="http://schemas.openxmlformats.org/officeDocument/2006/relationships/image" Target="../media/image264.png"/><Relationship Id="rId25" Type="http://schemas.openxmlformats.org/officeDocument/2006/relationships/image" Target="../media/image33.png"/><Relationship Id="rId46" Type="http://schemas.openxmlformats.org/officeDocument/2006/relationships/image" Target="../media/image54.png"/><Relationship Id="rId67" Type="http://schemas.openxmlformats.org/officeDocument/2006/relationships/image" Target="../media/image75.png"/><Relationship Id="rId116" Type="http://schemas.openxmlformats.org/officeDocument/2006/relationships/image" Target="../media/image124.png"/><Relationship Id="rId137" Type="http://schemas.openxmlformats.org/officeDocument/2006/relationships/image" Target="../media/image145.png"/><Relationship Id="rId158" Type="http://schemas.openxmlformats.org/officeDocument/2006/relationships/image" Target="../media/image166.png"/><Relationship Id="rId20" Type="http://schemas.openxmlformats.org/officeDocument/2006/relationships/image" Target="../media/image28.png"/><Relationship Id="rId41" Type="http://schemas.openxmlformats.org/officeDocument/2006/relationships/image" Target="../media/image49.png"/><Relationship Id="rId62" Type="http://schemas.openxmlformats.org/officeDocument/2006/relationships/image" Target="../media/image70.png"/><Relationship Id="rId83" Type="http://schemas.openxmlformats.org/officeDocument/2006/relationships/image" Target="../media/image91.png"/><Relationship Id="rId88" Type="http://schemas.openxmlformats.org/officeDocument/2006/relationships/image" Target="../media/image96.png"/><Relationship Id="rId111" Type="http://schemas.openxmlformats.org/officeDocument/2006/relationships/image" Target="../media/image119.png"/><Relationship Id="rId132" Type="http://schemas.openxmlformats.org/officeDocument/2006/relationships/image" Target="../media/image140.png"/><Relationship Id="rId153" Type="http://schemas.openxmlformats.org/officeDocument/2006/relationships/image" Target="../media/image161.png"/><Relationship Id="rId174" Type="http://schemas.openxmlformats.org/officeDocument/2006/relationships/image" Target="../media/image182.png"/><Relationship Id="rId179" Type="http://schemas.openxmlformats.org/officeDocument/2006/relationships/image" Target="../media/image187.png"/><Relationship Id="rId195" Type="http://schemas.openxmlformats.org/officeDocument/2006/relationships/image" Target="../media/image203.png"/><Relationship Id="rId209" Type="http://schemas.openxmlformats.org/officeDocument/2006/relationships/image" Target="../media/image217.png"/><Relationship Id="rId190" Type="http://schemas.openxmlformats.org/officeDocument/2006/relationships/image" Target="../media/image198.png"/><Relationship Id="rId204" Type="http://schemas.openxmlformats.org/officeDocument/2006/relationships/image" Target="../media/image212.png"/><Relationship Id="rId220" Type="http://schemas.openxmlformats.org/officeDocument/2006/relationships/image" Target="../media/image228.png"/><Relationship Id="rId225" Type="http://schemas.openxmlformats.org/officeDocument/2006/relationships/image" Target="../media/image233.png"/><Relationship Id="rId241" Type="http://schemas.openxmlformats.org/officeDocument/2006/relationships/image" Target="../media/image249.png"/><Relationship Id="rId246" Type="http://schemas.openxmlformats.org/officeDocument/2006/relationships/image" Target="../media/image254.png"/><Relationship Id="rId15" Type="http://schemas.openxmlformats.org/officeDocument/2006/relationships/image" Target="../media/image23.png"/><Relationship Id="rId36" Type="http://schemas.openxmlformats.org/officeDocument/2006/relationships/image" Target="../media/image44.png"/><Relationship Id="rId57" Type="http://schemas.openxmlformats.org/officeDocument/2006/relationships/image" Target="../media/image65.png"/><Relationship Id="rId106" Type="http://schemas.openxmlformats.org/officeDocument/2006/relationships/image" Target="../media/image114.png"/><Relationship Id="rId127" Type="http://schemas.openxmlformats.org/officeDocument/2006/relationships/image" Target="../media/image135.png"/><Relationship Id="rId10" Type="http://schemas.openxmlformats.org/officeDocument/2006/relationships/image" Target="../media/image18.png"/><Relationship Id="rId31" Type="http://schemas.openxmlformats.org/officeDocument/2006/relationships/image" Target="../media/image39.png"/><Relationship Id="rId52" Type="http://schemas.openxmlformats.org/officeDocument/2006/relationships/image" Target="../media/image60.png"/><Relationship Id="rId73" Type="http://schemas.openxmlformats.org/officeDocument/2006/relationships/image" Target="../media/image81.png"/><Relationship Id="rId78" Type="http://schemas.openxmlformats.org/officeDocument/2006/relationships/image" Target="../media/image86.png"/><Relationship Id="rId94" Type="http://schemas.openxmlformats.org/officeDocument/2006/relationships/image" Target="../media/image102.png"/><Relationship Id="rId99" Type="http://schemas.openxmlformats.org/officeDocument/2006/relationships/image" Target="../media/image107.png"/><Relationship Id="rId101" Type="http://schemas.openxmlformats.org/officeDocument/2006/relationships/image" Target="../media/image109.png"/><Relationship Id="rId122" Type="http://schemas.openxmlformats.org/officeDocument/2006/relationships/image" Target="../media/image130.png"/><Relationship Id="rId143" Type="http://schemas.openxmlformats.org/officeDocument/2006/relationships/image" Target="../media/image151.png"/><Relationship Id="rId148" Type="http://schemas.openxmlformats.org/officeDocument/2006/relationships/image" Target="../media/image156.png"/><Relationship Id="rId164" Type="http://schemas.openxmlformats.org/officeDocument/2006/relationships/image" Target="../media/image172.png"/><Relationship Id="rId169" Type="http://schemas.openxmlformats.org/officeDocument/2006/relationships/image" Target="../media/image177.png"/><Relationship Id="rId185" Type="http://schemas.openxmlformats.org/officeDocument/2006/relationships/image" Target="../media/image19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80" Type="http://schemas.openxmlformats.org/officeDocument/2006/relationships/image" Target="../media/image188.png"/><Relationship Id="rId210" Type="http://schemas.openxmlformats.org/officeDocument/2006/relationships/image" Target="../media/image218.png"/><Relationship Id="rId215" Type="http://schemas.openxmlformats.org/officeDocument/2006/relationships/image" Target="../media/image223.png"/><Relationship Id="rId236" Type="http://schemas.openxmlformats.org/officeDocument/2006/relationships/image" Target="../media/image244.png"/><Relationship Id="rId257" Type="http://schemas.openxmlformats.org/officeDocument/2006/relationships/image" Target="../media/image265.png"/><Relationship Id="rId26" Type="http://schemas.openxmlformats.org/officeDocument/2006/relationships/image" Target="../media/image34.png"/><Relationship Id="rId231" Type="http://schemas.openxmlformats.org/officeDocument/2006/relationships/image" Target="../media/image239.png"/><Relationship Id="rId252" Type="http://schemas.openxmlformats.org/officeDocument/2006/relationships/image" Target="../media/image260.png"/><Relationship Id="rId47" Type="http://schemas.openxmlformats.org/officeDocument/2006/relationships/image" Target="../media/image55.png"/><Relationship Id="rId68" Type="http://schemas.openxmlformats.org/officeDocument/2006/relationships/image" Target="../media/image76.png"/><Relationship Id="rId89" Type="http://schemas.openxmlformats.org/officeDocument/2006/relationships/image" Target="../media/image97.png"/><Relationship Id="rId112" Type="http://schemas.openxmlformats.org/officeDocument/2006/relationships/image" Target="../media/image120.png"/><Relationship Id="rId133" Type="http://schemas.openxmlformats.org/officeDocument/2006/relationships/image" Target="../media/image141.png"/><Relationship Id="rId154" Type="http://schemas.openxmlformats.org/officeDocument/2006/relationships/image" Target="../media/image162.png"/><Relationship Id="rId175" Type="http://schemas.openxmlformats.org/officeDocument/2006/relationships/image" Target="../media/image183.png"/><Relationship Id="rId196" Type="http://schemas.openxmlformats.org/officeDocument/2006/relationships/image" Target="../media/image204.png"/><Relationship Id="rId200" Type="http://schemas.openxmlformats.org/officeDocument/2006/relationships/image" Target="../media/image208.png"/><Relationship Id="rId16" Type="http://schemas.openxmlformats.org/officeDocument/2006/relationships/image" Target="../media/image24.png"/><Relationship Id="rId221" Type="http://schemas.openxmlformats.org/officeDocument/2006/relationships/image" Target="../media/image229.png"/><Relationship Id="rId242" Type="http://schemas.openxmlformats.org/officeDocument/2006/relationships/image" Target="../media/image250.png"/><Relationship Id="rId37" Type="http://schemas.openxmlformats.org/officeDocument/2006/relationships/image" Target="../media/image45.png"/><Relationship Id="rId58" Type="http://schemas.openxmlformats.org/officeDocument/2006/relationships/image" Target="../media/image66.png"/><Relationship Id="rId79" Type="http://schemas.openxmlformats.org/officeDocument/2006/relationships/image" Target="../media/image87.png"/><Relationship Id="rId102" Type="http://schemas.openxmlformats.org/officeDocument/2006/relationships/image" Target="../media/image110.png"/><Relationship Id="rId123" Type="http://schemas.openxmlformats.org/officeDocument/2006/relationships/image" Target="../media/image131.png"/><Relationship Id="rId144" Type="http://schemas.openxmlformats.org/officeDocument/2006/relationships/image" Target="../media/image152.png"/><Relationship Id="rId90" Type="http://schemas.openxmlformats.org/officeDocument/2006/relationships/image" Target="../media/image98.png"/><Relationship Id="rId165" Type="http://schemas.openxmlformats.org/officeDocument/2006/relationships/image" Target="../media/image173.png"/><Relationship Id="rId186" Type="http://schemas.openxmlformats.org/officeDocument/2006/relationships/image" Target="../media/image194.png"/><Relationship Id="rId211" Type="http://schemas.openxmlformats.org/officeDocument/2006/relationships/image" Target="../media/image219.png"/><Relationship Id="rId232" Type="http://schemas.openxmlformats.org/officeDocument/2006/relationships/image" Target="../media/image240.png"/><Relationship Id="rId253" Type="http://schemas.openxmlformats.org/officeDocument/2006/relationships/image" Target="../media/image261.png"/><Relationship Id="rId27" Type="http://schemas.openxmlformats.org/officeDocument/2006/relationships/image" Target="../media/image35.png"/><Relationship Id="rId48" Type="http://schemas.openxmlformats.org/officeDocument/2006/relationships/image" Target="../media/image56.png"/><Relationship Id="rId69" Type="http://schemas.openxmlformats.org/officeDocument/2006/relationships/image" Target="../media/image77.png"/><Relationship Id="rId113" Type="http://schemas.openxmlformats.org/officeDocument/2006/relationships/image" Target="../media/image121.png"/><Relationship Id="rId134" Type="http://schemas.openxmlformats.org/officeDocument/2006/relationships/image" Target="../media/image142.png"/><Relationship Id="rId80" Type="http://schemas.openxmlformats.org/officeDocument/2006/relationships/image" Target="../media/image88.png"/><Relationship Id="rId155" Type="http://schemas.openxmlformats.org/officeDocument/2006/relationships/image" Target="../media/image163.png"/><Relationship Id="rId176" Type="http://schemas.openxmlformats.org/officeDocument/2006/relationships/image" Target="../media/image184.png"/><Relationship Id="rId197" Type="http://schemas.openxmlformats.org/officeDocument/2006/relationships/image" Target="../media/image205.png"/><Relationship Id="rId201" Type="http://schemas.openxmlformats.org/officeDocument/2006/relationships/image" Target="../media/image209.png"/><Relationship Id="rId222" Type="http://schemas.openxmlformats.org/officeDocument/2006/relationships/image" Target="../media/image230.png"/><Relationship Id="rId243" Type="http://schemas.openxmlformats.org/officeDocument/2006/relationships/image" Target="../media/image251.png"/><Relationship Id="rId17" Type="http://schemas.openxmlformats.org/officeDocument/2006/relationships/image" Target="../media/image25.png"/><Relationship Id="rId38" Type="http://schemas.openxmlformats.org/officeDocument/2006/relationships/image" Target="../media/image46.png"/><Relationship Id="rId59" Type="http://schemas.openxmlformats.org/officeDocument/2006/relationships/image" Target="../media/image67.png"/><Relationship Id="rId103" Type="http://schemas.openxmlformats.org/officeDocument/2006/relationships/image" Target="../media/image111.png"/><Relationship Id="rId124" Type="http://schemas.openxmlformats.org/officeDocument/2006/relationships/image" Target="../media/image132.png"/><Relationship Id="rId70" Type="http://schemas.openxmlformats.org/officeDocument/2006/relationships/image" Target="../media/image78.png"/><Relationship Id="rId91" Type="http://schemas.openxmlformats.org/officeDocument/2006/relationships/image" Target="../media/image99.png"/><Relationship Id="rId145" Type="http://schemas.openxmlformats.org/officeDocument/2006/relationships/image" Target="../media/image153.png"/><Relationship Id="rId166" Type="http://schemas.openxmlformats.org/officeDocument/2006/relationships/image" Target="../media/image174.png"/><Relationship Id="rId187" Type="http://schemas.openxmlformats.org/officeDocument/2006/relationships/image" Target="../media/image19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270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7D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01813" y="5448300"/>
            <a:ext cx="19797541" cy="34755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6400" b="1" dirty="0">
                <a:solidFill>
                  <a:srgbClr val="FFEA9E">
                    <a:alpha val="100000"/>
                  </a:srgbClr>
                </a:solidFill>
                <a:latin typeface="Arial Bold" pitchFamily="34" charset="0"/>
                <a:ea typeface="Arial Bold" pitchFamily="34" charset="-122"/>
                <a:cs typeface="Arial Bold" pitchFamily="34" charset="-120"/>
              </a:rPr>
              <a:t>ПРИЗНАНИЕ КВАЛИФИКАЦИЙ В ОБЛАСТИ ВЫСШЕГО ОБРАЗОВАНИЯ</a:t>
            </a:r>
            <a:endParaRPr lang="en-US" sz="6400" b="1" dirty="0"/>
          </a:p>
          <a:p>
            <a:pPr marL="0" indent="0" algn="l">
              <a:buNone/>
            </a:pPr>
            <a:r>
              <a:rPr lang="en-US" sz="4800" dirty="0">
                <a:solidFill>
                  <a:srgbClr val="FFFFFF">
                    <a:alpha val="100000"/>
                  </a:srgbClr>
                </a:solidFill>
                <a:latin typeface="Arial Regular" pitchFamily="34" charset="0"/>
                <a:ea typeface="Arial Regular" pitchFamily="34" charset="-122"/>
                <a:cs typeface="Arial Regular" pitchFamily="34" charset="-120"/>
              </a:rPr>
              <a:t>КЛЮЧЕВОЙ ФАКТОР РАЗВИТИЯ МЕЖДУНАРОДНОГО ОБРАЗОВАТЕЛЬНОГО СОТРУДНИЧЕСТВА</a:t>
            </a:r>
            <a:endParaRPr lang="en-US" sz="64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813" y="292100"/>
            <a:ext cx="3962895" cy="17907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719140" y="838200"/>
            <a:ext cx="2379431" cy="7535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600" dirty="0">
                <a:solidFill>
                  <a:srgbClr val="FFFFFF">
                    <a:alpha val="100000"/>
                  </a:srgbClr>
                </a:solidFill>
                <a:latin typeface="Arial Regular" pitchFamily="34" charset="0"/>
                <a:ea typeface="Arial Regular" pitchFamily="34" charset="-122"/>
                <a:cs typeface="Arial Regular" pitchFamily="34" charset="-120"/>
              </a:rPr>
              <a:t>Министерство науки</a:t>
            </a:r>
            <a:endParaRPr lang="en-US" sz="1600" dirty="0"/>
          </a:p>
          <a:p>
            <a:pPr marL="0" indent="0" algn="l">
              <a:buNone/>
            </a:pPr>
            <a:r>
              <a:rPr lang="en-US" sz="1600" dirty="0">
                <a:solidFill>
                  <a:srgbClr val="FFFFFF">
                    <a:alpha val="100000"/>
                  </a:srgbClr>
                </a:solidFill>
                <a:latin typeface="Arial Regular" pitchFamily="34" charset="0"/>
                <a:ea typeface="Arial Regular" pitchFamily="34" charset="-122"/>
                <a:cs typeface="Arial Regular" pitchFamily="34" charset="-120"/>
              </a:rPr>
              <a:t>и высшего образования </a:t>
            </a:r>
            <a:endParaRPr lang="en-US" sz="1600" dirty="0"/>
          </a:p>
          <a:p>
            <a:pPr marL="0" indent="0" algn="l">
              <a:buNone/>
            </a:pPr>
            <a:r>
              <a:rPr lang="en-US" sz="1600" dirty="0">
                <a:solidFill>
                  <a:srgbClr val="FFFFFF">
                    <a:alpha val="100000"/>
                  </a:srgbClr>
                </a:solidFill>
                <a:latin typeface="Arial Regular" pitchFamily="34" charset="0"/>
                <a:ea typeface="Arial Regular" pitchFamily="34" charset="-122"/>
                <a:cs typeface="Arial Regular" pitchFamily="34" charset="-120"/>
              </a:rPr>
              <a:t>Республики Казахстан</a:t>
            </a:r>
            <a:endParaRPr lang="en-US" sz="16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8698" y="711200"/>
            <a:ext cx="914514" cy="95250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9580301" y="12806065"/>
            <a:ext cx="2730841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400" dirty="0">
                <a:solidFill>
                  <a:srgbClr val="FFFFFF">
                    <a:alpha val="100000"/>
                  </a:srgbClr>
                </a:solidFill>
                <a:latin typeface="Arial Regular" pitchFamily="34" charset="0"/>
                <a:ea typeface="Arial Regular" pitchFamily="34" charset="-122"/>
                <a:cs typeface="Arial Regular" pitchFamily="34" charset="-120"/>
              </a:rPr>
              <a:t>г. Астана, 2023 год</a:t>
            </a:r>
            <a:endParaRPr lang="en-US" sz="24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973746" y="0"/>
            <a:ext cx="1956108" cy="13716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80C368E-D22D-42FF-BD25-E15280748071}"/>
              </a:ext>
            </a:extLst>
          </p:cNvPr>
          <p:cNvSpPr txBox="1"/>
          <p:nvPr/>
        </p:nvSpPr>
        <p:spPr>
          <a:xfrm>
            <a:off x="14115011" y="10806545"/>
            <a:ext cx="65843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err="1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А.А.Нурмагамбетов</a:t>
            </a:r>
            <a:endParaRPr lang="ru-KZ" sz="3600" dirty="0">
              <a:solidFill>
                <a:schemeClr val="bg1">
                  <a:lumMod val="95000"/>
                </a:schemeClr>
              </a:solidFill>
              <a:latin typeface="Century Gothic" panose="020B0502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3.jpeg" descr="Unlabelled image">
            <a:extLst>
              <a:ext uri="{FF2B5EF4-FFF2-40B4-BE49-F238E27FC236}">
                <a16:creationId xmlns:a16="http://schemas.microsoft.com/office/drawing/2014/main" id="{F3FA30E0-D852-4CCF-88CE-DF3D4F426D67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61549" y="372881"/>
            <a:ext cx="21464077" cy="12948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7965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23990" y="669614"/>
            <a:ext cx="15376622" cy="821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ru-RU" sz="4800" b="1" dirty="0">
                <a:solidFill>
                  <a:srgbClr val="007DA5">
                    <a:alpha val="100000"/>
                  </a:srgbClr>
                </a:solidFill>
                <a:latin typeface="Arial Bold" pitchFamily="34" charset="0"/>
                <a:ea typeface="Arial Bold" pitchFamily="34" charset="-122"/>
                <a:cs typeface="Arial Bold" pitchFamily="34" charset="-120"/>
              </a:rPr>
              <a:t>Студенты стран АТР, обучающиеся за рубежом</a:t>
            </a:r>
          </a:p>
        </p:txBody>
      </p:sp>
      <p:pic>
        <p:nvPicPr>
          <p:cNvPr id="32" name="Image 0" descr="preencoded.png">
            <a:extLst>
              <a:ext uri="{FF2B5EF4-FFF2-40B4-BE49-F238E27FC236}">
                <a16:creationId xmlns:a16="http://schemas.microsoft.com/office/drawing/2014/main" id="{898029A9-56C2-4FE1-B666-27DB60206F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50369" y="393700"/>
            <a:ext cx="2857857" cy="1295400"/>
          </a:xfrm>
          <a:prstGeom prst="rect">
            <a:avLst/>
          </a:prstGeom>
        </p:spPr>
      </p:pic>
      <p:sp>
        <p:nvSpPr>
          <p:cNvPr id="36" name="Text 1">
            <a:extLst>
              <a:ext uri="{FF2B5EF4-FFF2-40B4-BE49-F238E27FC236}">
                <a16:creationId xmlns:a16="http://schemas.microsoft.com/office/drawing/2014/main" id="{576675E9-D5CC-403C-9E14-60A28A099B85}"/>
              </a:ext>
            </a:extLst>
          </p:cNvPr>
          <p:cNvSpPr/>
          <p:nvPr/>
        </p:nvSpPr>
        <p:spPr>
          <a:xfrm>
            <a:off x="21745118" y="736600"/>
            <a:ext cx="2091528" cy="6688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400" dirty="0">
                <a:solidFill>
                  <a:srgbClr val="000000">
                    <a:alpha val="100000"/>
                  </a:srgbClr>
                </a:solidFill>
                <a:latin typeface="Arial Regular" pitchFamily="34" charset="0"/>
                <a:ea typeface="Arial Regular" pitchFamily="34" charset="-122"/>
                <a:cs typeface="Arial Regular" pitchFamily="34" charset="-120"/>
              </a:rPr>
              <a:t>Министерство науки</a:t>
            </a:r>
            <a:endParaRPr lang="en-US" sz="1400" dirty="0"/>
          </a:p>
          <a:p>
            <a:pPr marL="0" indent="0" algn="l">
              <a:buNone/>
            </a:pPr>
            <a:r>
              <a:rPr lang="en-US" sz="1400" dirty="0">
                <a:solidFill>
                  <a:srgbClr val="000000">
                    <a:alpha val="100000"/>
                  </a:srgbClr>
                </a:solidFill>
                <a:latin typeface="Arial Regular" pitchFamily="34" charset="0"/>
                <a:ea typeface="Arial Regular" pitchFamily="34" charset="-122"/>
                <a:cs typeface="Arial Regular" pitchFamily="34" charset="-120"/>
              </a:rPr>
              <a:t>и высшего образования </a:t>
            </a:r>
            <a:endParaRPr lang="en-US" sz="1400" dirty="0"/>
          </a:p>
          <a:p>
            <a:pPr marL="0" indent="0" algn="l">
              <a:buNone/>
            </a:pPr>
            <a:r>
              <a:rPr lang="en-US" sz="1400" dirty="0">
                <a:solidFill>
                  <a:srgbClr val="000000">
                    <a:alpha val="100000"/>
                  </a:srgbClr>
                </a:solidFill>
                <a:latin typeface="Arial Regular" pitchFamily="34" charset="0"/>
                <a:ea typeface="Arial Regular" pitchFamily="34" charset="-122"/>
                <a:cs typeface="Arial Regular" pitchFamily="34" charset="-120"/>
              </a:rPr>
              <a:t>Республики Казахстан</a:t>
            </a:r>
            <a:endParaRPr lang="en-US" sz="1400" dirty="0"/>
          </a:p>
        </p:txBody>
      </p:sp>
      <p:pic>
        <p:nvPicPr>
          <p:cNvPr id="52" name="Image 1" descr="preencoded.png">
            <a:extLst>
              <a:ext uri="{FF2B5EF4-FFF2-40B4-BE49-F238E27FC236}">
                <a16:creationId xmlns:a16="http://schemas.microsoft.com/office/drawing/2014/main" id="{1320D3DF-6E41-4525-9277-478A5841DC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56007" y="698500"/>
            <a:ext cx="673184" cy="698500"/>
          </a:xfrm>
          <a:prstGeom prst="rect">
            <a:avLst/>
          </a:prstGeom>
        </p:spPr>
      </p:pic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5BBB06F5-8E7C-44EF-B4AF-C85F984EAD1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9081171"/>
              </p:ext>
            </p:extLst>
          </p:nvPr>
        </p:nvGraphicFramePr>
        <p:xfrm>
          <a:off x="890954" y="2086709"/>
          <a:ext cx="22945692" cy="109596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0708286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25483" y="165048"/>
            <a:ext cx="15374620" cy="821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ru-RU" sz="4800" b="1" dirty="0">
                <a:solidFill>
                  <a:srgbClr val="007DA5">
                    <a:alpha val="100000"/>
                  </a:srgbClr>
                </a:solidFill>
                <a:latin typeface="Arial Bold" pitchFamily="34" charset="0"/>
                <a:ea typeface="Arial Bold" pitchFamily="34" charset="-122"/>
                <a:cs typeface="Arial Bold" pitchFamily="34" charset="-120"/>
              </a:rPr>
              <a:t>10 самых привлекательных стран</a:t>
            </a:r>
            <a:endParaRPr lang="en-US" sz="4800" b="1" dirty="0">
              <a:solidFill>
                <a:srgbClr val="007DA5">
                  <a:alpha val="100000"/>
                </a:srgbClr>
              </a:solidFill>
              <a:latin typeface="Arial Bold" pitchFamily="34" charset="0"/>
              <a:ea typeface="Arial Bold" pitchFamily="34" charset="-122"/>
              <a:cs typeface="Arial Bold" pitchFamily="34" charset="-120"/>
            </a:endParaRPr>
          </a:p>
          <a:p>
            <a:r>
              <a:rPr lang="ru-RU" sz="4800" b="1" dirty="0">
                <a:solidFill>
                  <a:srgbClr val="007DA5">
                    <a:alpha val="100000"/>
                  </a:srgbClr>
                </a:solidFill>
                <a:latin typeface="Arial Bold" pitchFamily="34" charset="0"/>
                <a:ea typeface="Arial Bold" pitchFamily="34" charset="-122"/>
                <a:cs typeface="Arial Bold" pitchFamily="34" charset="-120"/>
              </a:rPr>
              <a:t>для иностранных студентов </a:t>
            </a:r>
          </a:p>
        </p:txBody>
      </p:sp>
      <p:pic>
        <p:nvPicPr>
          <p:cNvPr id="32" name="Image 0" descr="preencoded.png">
            <a:extLst>
              <a:ext uri="{FF2B5EF4-FFF2-40B4-BE49-F238E27FC236}">
                <a16:creationId xmlns:a16="http://schemas.microsoft.com/office/drawing/2014/main" id="{898029A9-56C2-4FE1-B666-27DB60206F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81495" y="0"/>
            <a:ext cx="2857484" cy="1295232"/>
          </a:xfrm>
          <a:prstGeom prst="rect">
            <a:avLst/>
          </a:prstGeom>
        </p:spPr>
      </p:pic>
      <p:sp>
        <p:nvSpPr>
          <p:cNvPr id="36" name="Text 1">
            <a:extLst>
              <a:ext uri="{FF2B5EF4-FFF2-40B4-BE49-F238E27FC236}">
                <a16:creationId xmlns:a16="http://schemas.microsoft.com/office/drawing/2014/main" id="{576675E9-D5CC-403C-9E14-60A28A099B85}"/>
              </a:ext>
            </a:extLst>
          </p:cNvPr>
          <p:cNvSpPr/>
          <p:nvPr/>
        </p:nvSpPr>
        <p:spPr>
          <a:xfrm>
            <a:off x="21743871" y="256052"/>
            <a:ext cx="2091256" cy="6687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400" dirty="0">
                <a:solidFill>
                  <a:srgbClr val="000000">
                    <a:alpha val="100000"/>
                  </a:srgbClr>
                </a:solidFill>
                <a:latin typeface="Arial Regular" pitchFamily="34" charset="0"/>
                <a:ea typeface="Arial Regular" pitchFamily="34" charset="-122"/>
                <a:cs typeface="Arial Regular" pitchFamily="34" charset="-120"/>
              </a:rPr>
              <a:t>Министерство науки</a:t>
            </a:r>
            <a:endParaRPr lang="en-US" sz="1400" dirty="0"/>
          </a:p>
          <a:p>
            <a:r>
              <a:rPr lang="en-US" sz="1400" dirty="0">
                <a:solidFill>
                  <a:srgbClr val="000000">
                    <a:alpha val="100000"/>
                  </a:srgbClr>
                </a:solidFill>
                <a:latin typeface="Arial Regular" pitchFamily="34" charset="0"/>
                <a:ea typeface="Arial Regular" pitchFamily="34" charset="-122"/>
                <a:cs typeface="Arial Regular" pitchFamily="34" charset="-120"/>
              </a:rPr>
              <a:t>и высшего образования </a:t>
            </a:r>
            <a:endParaRPr lang="en-US" sz="1400" dirty="0"/>
          </a:p>
          <a:p>
            <a:r>
              <a:rPr lang="en-US" sz="1400" dirty="0">
                <a:solidFill>
                  <a:srgbClr val="000000">
                    <a:alpha val="100000"/>
                  </a:srgbClr>
                </a:solidFill>
                <a:latin typeface="Arial Regular" pitchFamily="34" charset="0"/>
                <a:ea typeface="Arial Regular" pitchFamily="34" charset="-122"/>
                <a:cs typeface="Arial Regular" pitchFamily="34" charset="-120"/>
              </a:rPr>
              <a:t>Республики Казахстан</a:t>
            </a:r>
            <a:endParaRPr lang="en-US" sz="1400" dirty="0"/>
          </a:p>
        </p:txBody>
      </p:sp>
      <p:pic>
        <p:nvPicPr>
          <p:cNvPr id="52" name="Image 1" descr="preencoded.png">
            <a:extLst>
              <a:ext uri="{FF2B5EF4-FFF2-40B4-BE49-F238E27FC236}">
                <a16:creationId xmlns:a16="http://schemas.microsoft.com/office/drawing/2014/main" id="{1320D3DF-6E41-4525-9277-478A5841DC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54879" y="226423"/>
            <a:ext cx="673096" cy="698410"/>
          </a:xfrm>
          <a:prstGeom prst="rect">
            <a:avLst/>
          </a:prstGeom>
        </p:spPr>
      </p:pic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DDBD63B4-DD1A-4D53-9188-1C2AA3E56C87}"/>
              </a:ext>
            </a:extLst>
          </p:cNvPr>
          <p:cNvGraphicFramePr>
            <a:graphicFrameLocks noGrp="1"/>
          </p:cNvGraphicFramePr>
          <p:nvPr/>
        </p:nvGraphicFramePr>
        <p:xfrm>
          <a:off x="725483" y="1618749"/>
          <a:ext cx="23109644" cy="95012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67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609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18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507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18632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18632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462972">
                <a:tc>
                  <a:txBody>
                    <a:bodyPr/>
                    <a:lstStyle/>
                    <a:p>
                      <a:r>
                        <a:rPr lang="kk-KZ" sz="28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Рейтинг</a:t>
                      </a:r>
                      <a:endParaRPr lang="ru-RU" sz="28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814" marR="182814" marT="91406" marB="91406" anchor="ctr">
                    <a:solidFill>
                      <a:srgbClr val="007DA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28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Страна</a:t>
                      </a:r>
                      <a:endParaRPr lang="ru-RU" sz="28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814" marR="182814" marT="91406" marB="91406" anchor="ctr">
                    <a:solidFill>
                      <a:srgbClr val="007DA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28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</a:t>
                      </a:r>
                      <a:r>
                        <a:rPr lang="kk-KZ" sz="28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kk-KZ" sz="2800" baseline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иностранных студентов</a:t>
                      </a:r>
                      <a:r>
                        <a:rPr lang="en-US" sz="2800" baseline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(2020</a:t>
                      </a:r>
                      <a:r>
                        <a:rPr lang="kk-KZ" sz="2800" baseline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г.</a:t>
                      </a:r>
                      <a:r>
                        <a:rPr lang="en-US" sz="2800" baseline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28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814" marR="182814" marT="91406" marB="91406" anchor="ctr">
                    <a:solidFill>
                      <a:srgbClr val="007DA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28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Доля иност</a:t>
                      </a:r>
                      <a:r>
                        <a:rPr lang="kk-KZ" sz="28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kk-KZ" sz="2800" baseline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kk-KZ" sz="28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Студентов</a:t>
                      </a:r>
                    </a:p>
                    <a:p>
                      <a:r>
                        <a:rPr lang="en-US" sz="2800" baseline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(2020</a:t>
                      </a:r>
                      <a:r>
                        <a:rPr lang="kk-KZ" sz="2800" baseline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г.</a:t>
                      </a:r>
                      <a:r>
                        <a:rPr lang="en-US" sz="2800" baseline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28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814" marR="182814" marT="91406" marB="91406" anchor="ctr">
                    <a:solidFill>
                      <a:srgbClr val="007DA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28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Вклад</a:t>
                      </a:r>
                      <a:r>
                        <a:rPr lang="kk-KZ" sz="28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в экономику</a:t>
                      </a:r>
                    </a:p>
                    <a:p>
                      <a:pPr marL="0" marR="0" lvl="0" indent="0" algn="l" defTabSz="117226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8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(в </a:t>
                      </a:r>
                      <a:r>
                        <a:rPr lang="kk-KZ" sz="28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долл. </a:t>
                      </a:r>
                      <a:r>
                        <a:rPr lang="kk-KZ" sz="28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США</a:t>
                      </a:r>
                      <a:r>
                        <a:rPr lang="ru-RU" sz="28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  <a:p>
                      <a:pPr marL="0" marR="0" lvl="0" indent="0" algn="l" defTabSz="117226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aseline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(2020</a:t>
                      </a:r>
                      <a:r>
                        <a:rPr lang="kk-KZ" sz="2800" baseline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г.</a:t>
                      </a:r>
                      <a:r>
                        <a:rPr lang="en-US" sz="2800" baseline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28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814" marR="182814" marT="91406" marB="91406" anchor="ctr">
                    <a:solidFill>
                      <a:srgbClr val="007DA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17226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Наиболее </a:t>
                      </a:r>
                      <a:r>
                        <a:rPr lang="ru-RU" sz="28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представленные страны</a:t>
                      </a:r>
                    </a:p>
                    <a:p>
                      <a:pPr marL="0" marR="0" lvl="0" indent="0" algn="l" defTabSz="117226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aseline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(2020</a:t>
                      </a:r>
                      <a:r>
                        <a:rPr lang="kk-KZ" sz="2800" baseline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г.</a:t>
                      </a:r>
                      <a:r>
                        <a:rPr lang="en-US" sz="2800" baseline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28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814" marR="182814" marT="91406" marB="91406" anchor="ctr">
                    <a:solidFill>
                      <a:srgbClr val="007D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2098">
                <a:tc>
                  <a:txBody>
                    <a:bodyPr/>
                    <a:lstStyle/>
                    <a:p>
                      <a:pPr algn="ctr"/>
                      <a:r>
                        <a:rPr lang="kk-KZ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814" marR="182814" marT="91406" marB="9140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24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США</a:t>
                      </a:r>
                      <a:endParaRPr lang="ru-RU" sz="2400" b="1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814" marR="182814" marT="91406" marB="9140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1,075,496	</a:t>
                      </a:r>
                      <a:endParaRPr lang="en-US" sz="2400" kern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814" marR="182814" marT="91406" marB="9140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5.5%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814" marR="182814" marT="91406" marB="9140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17226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ru-RU" sz="2400" b="1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 млрд</a:t>
                      </a:r>
                    </a:p>
                  </a:txBody>
                  <a:tcPr marL="182814" marR="182814" marT="91406" marB="9140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Китай, Индия и Южная Корея</a:t>
                      </a:r>
                      <a:endParaRPr lang="en-US" sz="24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814" marR="182814" marT="91406" marB="9140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332">
                <a:tc>
                  <a:txBody>
                    <a:bodyPr/>
                    <a:lstStyle/>
                    <a:p>
                      <a:pPr algn="ctr"/>
                      <a:r>
                        <a:rPr lang="kk-KZ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814" marR="182814" marT="91406" marB="91406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Великобритания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814" marR="182814" marT="91406" marB="91406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551,495</a:t>
                      </a:r>
                    </a:p>
                  </a:txBody>
                  <a:tcPr marL="182814" marR="182814" marT="91406" marB="91406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22.3%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814" marR="182814" marT="91406" marB="91406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17226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$33 млрд</a:t>
                      </a:r>
                      <a:r>
                        <a:rPr lang="en-US" sz="24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kk-KZ" sz="24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117226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814" marR="182814" marT="91406" marB="91406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17226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Китай, США </a:t>
                      </a:r>
                      <a:r>
                        <a:rPr lang="ru-RU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 Индия</a:t>
                      </a:r>
                      <a:endParaRPr lang="en-US" sz="24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814" marR="182814" marT="91406" marB="91406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2098">
                <a:tc>
                  <a:txBody>
                    <a:bodyPr/>
                    <a:lstStyle/>
                    <a:p>
                      <a:pPr algn="ctr"/>
                      <a:r>
                        <a:rPr lang="kk-KZ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814" marR="182814" marT="91406" marB="9140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Канада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814" marR="182814" marT="91406" marB="9140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503,270</a:t>
                      </a:r>
                      <a:endParaRPr lang="en-US" sz="2400" kern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814" marR="182814" marT="91406" marB="9140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23,7% </a:t>
                      </a:r>
                    </a:p>
                  </a:txBody>
                  <a:tcPr marL="182814" marR="182814" marT="91406" marB="9140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17226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en-US" sz="24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 </a:t>
                      </a:r>
                      <a:r>
                        <a:rPr lang="ru-RU" sz="24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млрд</a:t>
                      </a:r>
                    </a:p>
                  </a:txBody>
                  <a:tcPr marL="182814" marR="182814" marT="91406" marB="9140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Индия, Китай и Франция</a:t>
                      </a:r>
                      <a:endParaRPr lang="en-US" sz="24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814" marR="182814" marT="91406" marB="9140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14332">
                <a:tc>
                  <a:txBody>
                    <a:bodyPr/>
                    <a:lstStyle/>
                    <a:p>
                      <a:pPr algn="ctr"/>
                      <a:r>
                        <a:rPr lang="kk-KZ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814" marR="182814" marT="91406" marB="91406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Китай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814" marR="182814" marT="91406" marB="91406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492,185</a:t>
                      </a:r>
                    </a:p>
                  </a:txBody>
                  <a:tcPr marL="182814" marR="182814" marT="91406" marB="91406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1,2%</a:t>
                      </a:r>
                    </a:p>
                  </a:txBody>
                  <a:tcPr marL="182814" marR="182814" marT="91406" marB="91406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17226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en-US" sz="24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 </a:t>
                      </a:r>
                      <a:r>
                        <a:rPr lang="ru-RU" sz="24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млрд</a:t>
                      </a:r>
                    </a:p>
                    <a:p>
                      <a:pPr algn="ctr"/>
                      <a:endParaRPr lang="ru-RU" sz="24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814" marR="182814" marT="91406" marB="91406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17226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Южная Корея, Таиланд </a:t>
                      </a:r>
                      <a:r>
                        <a:rPr lang="ru-RU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 Пакистан</a:t>
                      </a:r>
                      <a:endParaRPr lang="en-US" sz="24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814" marR="182814" marT="91406" marB="91406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42098">
                <a:tc>
                  <a:txBody>
                    <a:bodyPr/>
                    <a:lstStyle/>
                    <a:p>
                      <a:pPr algn="ctr"/>
                      <a:r>
                        <a:rPr lang="kk-KZ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814" marR="182814" marT="91406" marB="9140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24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Австралия</a:t>
                      </a:r>
                      <a:endParaRPr lang="ru-RU" sz="2400" b="1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814" marR="182814" marT="91406" marB="9140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463,643</a:t>
                      </a:r>
                    </a:p>
                  </a:txBody>
                  <a:tcPr marL="182814" marR="182814" marT="91406" marB="9140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31,3%</a:t>
                      </a:r>
                    </a:p>
                  </a:txBody>
                  <a:tcPr marL="182814" marR="182814" marT="91406" marB="9140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17226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$3</a:t>
                      </a:r>
                      <a:r>
                        <a:rPr lang="en-US" sz="2400" b="1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7,4</a:t>
                      </a:r>
                      <a:r>
                        <a:rPr lang="ru-RU" sz="2400" b="1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млрд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814" marR="182814" marT="91406" marB="9140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17226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Китай, Индия и Непал</a:t>
                      </a:r>
                      <a:endParaRPr lang="en-US" sz="24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814" marR="182814" marT="91406" marB="9140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64950">
                <a:tc>
                  <a:txBody>
                    <a:bodyPr/>
                    <a:lstStyle/>
                    <a:p>
                      <a:pPr algn="ctr"/>
                      <a:r>
                        <a:rPr lang="kk-KZ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814" marR="182814" marT="91406" marB="91406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Франция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814" marR="182814" marT="91406" marB="91406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358,000</a:t>
                      </a:r>
                    </a:p>
                  </a:txBody>
                  <a:tcPr marL="182814" marR="182814" marT="91406" marB="91406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13,4%</a:t>
                      </a:r>
                    </a:p>
                  </a:txBody>
                  <a:tcPr marL="182814" marR="182814" marT="91406" marB="91406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$1,5 </a:t>
                      </a:r>
                      <a:r>
                        <a:rPr lang="ru-RU" sz="24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млрд</a:t>
                      </a:r>
                      <a:endParaRPr lang="en-US" sz="24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814" marR="182814" marT="91406" marB="91406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17226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Марокко, Алжир </a:t>
                      </a:r>
                      <a:r>
                        <a:rPr lang="ru-RU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 Китай</a:t>
                      </a:r>
                      <a:endParaRPr lang="en-US" sz="24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814" marR="182814" marT="91406" marB="91406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187086">
                <a:tc>
                  <a:txBody>
                    <a:bodyPr/>
                    <a:lstStyle/>
                    <a:p>
                      <a:pPr algn="ctr"/>
                      <a:r>
                        <a:rPr lang="kk-KZ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814" marR="182814" marT="91406" marB="9140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24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Россия</a:t>
                      </a:r>
                      <a:endParaRPr lang="ru-RU" sz="2400" b="1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814" marR="182814" marT="91406" marB="9140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353,331</a:t>
                      </a:r>
                    </a:p>
                  </a:txBody>
                  <a:tcPr marL="182814" marR="182814" marT="91406" marB="9140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8,5%</a:t>
                      </a:r>
                    </a:p>
                  </a:txBody>
                  <a:tcPr marL="182814" marR="182814" marT="91406" marB="9140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$1,1 </a:t>
                      </a:r>
                      <a:r>
                        <a:rPr lang="kk-KZ" sz="24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млрд</a:t>
                      </a:r>
                    </a:p>
                  </a:txBody>
                  <a:tcPr marL="182814" marR="182814" marT="91406" marB="9140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17226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Казахстан, Туркменистан и Узбекистан</a:t>
                      </a:r>
                      <a:endParaRPr lang="en-US" sz="24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814" marR="182814" marT="91406" marB="9140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77342">
                <a:tc>
                  <a:txBody>
                    <a:bodyPr/>
                    <a:lstStyle/>
                    <a:p>
                      <a:pPr algn="ctr"/>
                      <a:r>
                        <a:rPr lang="kk-KZ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814" marR="182814" marT="91406" marB="91406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Германия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814" marR="182814" marT="91406" marB="91406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302,157</a:t>
                      </a:r>
                    </a:p>
                  </a:txBody>
                  <a:tcPr marL="182814" marR="182814" marT="91406" marB="91406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11,7%</a:t>
                      </a:r>
                    </a:p>
                  </a:txBody>
                  <a:tcPr marL="182814" marR="182814" marT="91406" marB="91406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en-US" sz="2400" b="1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4-5</a:t>
                      </a:r>
                      <a:r>
                        <a:rPr lang="en-US" sz="2400" b="1" baseline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b="1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млрд</a:t>
                      </a:r>
                      <a:endParaRPr lang="en-US" sz="2400" b="1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814" marR="182814" marT="91406" marB="91406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17226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Китай, Индия </a:t>
                      </a:r>
                      <a:r>
                        <a:rPr lang="ru-RU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 Сирия</a:t>
                      </a:r>
                      <a:endParaRPr lang="en-US" sz="24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814" marR="182814" marT="91406" marB="91406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914332">
                <a:tc>
                  <a:txBody>
                    <a:bodyPr/>
                    <a:lstStyle/>
                    <a:p>
                      <a:pPr algn="ctr"/>
                      <a:r>
                        <a:rPr lang="kk-KZ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814" marR="182814" marT="91406" marB="9140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24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Испания</a:t>
                      </a:r>
                      <a:endParaRPr lang="ru-RU" sz="2400" b="1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814" marR="182814" marT="91406" marB="9140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125,675</a:t>
                      </a:r>
                    </a:p>
                    <a:p>
                      <a:pPr algn="ctr"/>
                      <a:endParaRPr lang="ru-RU" sz="24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814" marR="182814" marT="91406" marB="9140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7,9%</a:t>
                      </a:r>
                    </a:p>
                  </a:txBody>
                  <a:tcPr marL="182814" marR="182814" marT="91406" marB="9140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17226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kk-KZ" sz="24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4,1</a:t>
                      </a:r>
                      <a:r>
                        <a:rPr lang="en-US" sz="24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млрд</a:t>
                      </a:r>
                    </a:p>
                  </a:txBody>
                  <a:tcPr marL="182814" marR="182814" marT="91406" marB="9140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17226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Италия, Франция </a:t>
                      </a:r>
                      <a:r>
                        <a:rPr lang="ru-RU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 США</a:t>
                      </a:r>
                      <a:endParaRPr lang="en-US" sz="24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814" marR="182814" marT="91406" marB="9140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39630">
                <a:tc>
                  <a:txBody>
                    <a:bodyPr/>
                    <a:lstStyle/>
                    <a:p>
                      <a:pPr algn="ctr"/>
                      <a:r>
                        <a:rPr lang="kk-KZ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814" marR="182814" marT="91406" marB="91406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Малайзия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814" marR="182814" marT="91406" marB="91406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95,955</a:t>
                      </a:r>
                    </a:p>
                  </a:txBody>
                  <a:tcPr marL="182814" marR="182814" marT="91406" marB="91406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4,8%</a:t>
                      </a:r>
                      <a:endParaRPr lang="ru-RU" sz="2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814" marR="182814" marT="91406" marB="91406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17226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$1,</a:t>
                      </a:r>
                      <a:r>
                        <a:rPr lang="kk-KZ" sz="24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en-US" sz="24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kk-KZ" sz="24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млрд</a:t>
                      </a:r>
                    </a:p>
                  </a:txBody>
                  <a:tcPr marL="182814" marR="182814" marT="91406" marB="91406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Китай,</a:t>
                      </a:r>
                      <a:r>
                        <a:rPr lang="kk-KZ" sz="2400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Индонезия и Бангладеш</a:t>
                      </a:r>
                      <a:endParaRPr lang="en-US" sz="2400" b="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814" marR="182814" marT="91406" marB="91406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67DC350B-3120-4DFA-9FFD-BFEDF934DD29}"/>
              </a:ext>
            </a:extLst>
          </p:cNvPr>
          <p:cNvSpPr txBox="1"/>
          <p:nvPr/>
        </p:nvSpPr>
        <p:spPr>
          <a:xfrm>
            <a:off x="2322757" y="11816862"/>
            <a:ext cx="20609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i="1" dirty="0"/>
              <a:t>Источники: </a:t>
            </a:r>
            <a:r>
              <a:rPr lang="en-US" sz="2800" i="1" dirty="0" err="1"/>
              <a:t>Opendoors</a:t>
            </a:r>
            <a:r>
              <a:rPr lang="en-US" sz="2800" i="1" dirty="0"/>
              <a:t>, </a:t>
            </a:r>
            <a:r>
              <a:rPr lang="en-US" sz="2800" i="1" dirty="0" err="1"/>
              <a:t>Studee</a:t>
            </a:r>
            <a:r>
              <a:rPr lang="en-US" sz="2800" i="1" dirty="0"/>
              <a:t>, </a:t>
            </a:r>
            <a:r>
              <a:rPr lang="en-US" sz="2800" i="1" dirty="0" err="1"/>
              <a:t>ApplyBoard</a:t>
            </a:r>
            <a:r>
              <a:rPr lang="en-US" sz="2800" i="1" dirty="0"/>
              <a:t> Inc</a:t>
            </a:r>
            <a:r>
              <a:rPr lang="en-US" sz="2800" i="1"/>
              <a:t>, IJERE </a:t>
            </a:r>
            <a:endParaRPr lang="ru-KZ" sz="2800" i="1" dirty="0"/>
          </a:p>
        </p:txBody>
      </p:sp>
    </p:spTree>
    <p:extLst>
      <p:ext uri="{BB962C8B-B14F-4D97-AF65-F5344CB8AC3E}">
        <p14:creationId xmlns:p14="http://schemas.microsoft.com/office/powerpoint/2010/main" val="4594380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23990" y="892677"/>
            <a:ext cx="13367148" cy="821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ru-RU" sz="4800" b="1" dirty="0">
                <a:solidFill>
                  <a:srgbClr val="007DA5">
                    <a:alpha val="100000"/>
                  </a:srgbClr>
                </a:solidFill>
                <a:latin typeface="Arial Bold" pitchFamily="34" charset="0"/>
                <a:ea typeface="Arial Bold" pitchFamily="34" charset="-122"/>
                <a:cs typeface="Arial Bold" pitchFamily="34" charset="-120"/>
              </a:rPr>
              <a:t>ВОЗМОЖНЫЕ РЫНКИ ДЛЯ РЕКРУТИНГА</a:t>
            </a:r>
            <a:r>
              <a:rPr lang="en-US" sz="4800" b="1" dirty="0">
                <a:solidFill>
                  <a:srgbClr val="007DA5">
                    <a:alpha val="100000"/>
                  </a:srgbClr>
                </a:solidFill>
                <a:latin typeface="Arial Bold" pitchFamily="34" charset="0"/>
                <a:ea typeface="Arial Bold" pitchFamily="34" charset="-122"/>
                <a:cs typeface="Arial Bold" pitchFamily="34" charset="-120"/>
              </a:rPr>
              <a:t> </a:t>
            </a:r>
            <a:r>
              <a:rPr lang="ru-RU" sz="4800" b="1" dirty="0">
                <a:solidFill>
                  <a:srgbClr val="007DA5">
                    <a:alpha val="100000"/>
                  </a:srgbClr>
                </a:solidFill>
                <a:latin typeface="Arial Bold" pitchFamily="34" charset="0"/>
                <a:ea typeface="Arial Bold" pitchFamily="34" charset="-122"/>
                <a:cs typeface="Arial Bold" pitchFamily="34" charset="-120"/>
              </a:rPr>
              <a:t>ИНОСТРАННЫХ СТУДЕНТОВ</a:t>
            </a:r>
            <a:endParaRPr lang="en-US" sz="4800" b="1" dirty="0">
              <a:solidFill>
                <a:srgbClr val="007DA5">
                  <a:alpha val="100000"/>
                </a:srgbClr>
              </a:solidFill>
              <a:latin typeface="Arial Bold" pitchFamily="34" charset="0"/>
              <a:ea typeface="Arial Bold" pitchFamily="34" charset="-122"/>
              <a:cs typeface="Arial Bold" pitchFamily="34" charset="-12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08D4EC-772B-4D80-8BBA-19D782FE9D40}"/>
              </a:ext>
            </a:extLst>
          </p:cNvPr>
          <p:cNvSpPr txBox="1"/>
          <p:nvPr/>
        </p:nvSpPr>
        <p:spPr>
          <a:xfrm>
            <a:off x="723990" y="5040520"/>
            <a:ext cx="12192000" cy="54168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66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 | </a:t>
            </a:r>
            <a:r>
              <a:rPr lang="ru-RU" sz="6600" b="1" dirty="0">
                <a:latin typeface="Arial" panose="020B0604020202020204" pitchFamily="34" charset="0"/>
                <a:cs typeface="Arial" panose="020B0604020202020204" pitchFamily="34" charset="0"/>
              </a:rPr>
              <a:t>Вьетнам</a:t>
            </a:r>
            <a:endParaRPr lang="en-US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Вьетнамские семьи готовы платить высокую плату за образование.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Они тратят почти половину </a:t>
            </a:r>
            <a:r>
              <a:rPr lang="ru-RU" sz="4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(47%) </a:t>
            </a:r>
            <a:r>
              <a:rPr lang="ru-RU" sz="4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своего дохода только на обучение.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совокупности это составляет </a:t>
            </a:r>
            <a:r>
              <a:rPr lang="ru-RU" sz="4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3-4 миллиарда долларов</a:t>
            </a:r>
            <a:r>
              <a:rPr lang="ru-RU" sz="4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США, которые ежегодно тратятся на обучение за границей.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B3C67DE-F98E-449F-8671-783A2ABFDB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998075" y="804955"/>
            <a:ext cx="5783401" cy="12106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2559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23990" y="892677"/>
            <a:ext cx="13367148" cy="821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ru-RU" sz="4800" b="1" dirty="0">
                <a:solidFill>
                  <a:srgbClr val="007DA5">
                    <a:alpha val="100000"/>
                  </a:srgbClr>
                </a:solidFill>
                <a:latin typeface="Arial Bold" pitchFamily="34" charset="0"/>
                <a:ea typeface="Arial Bold" pitchFamily="34" charset="-122"/>
                <a:cs typeface="Arial Bold" pitchFamily="34" charset="-120"/>
              </a:rPr>
              <a:t>ВОЗМОЖНЫЕ РЫНКИ ДЛЯ РЕКРУТИНГА</a:t>
            </a:r>
            <a:r>
              <a:rPr lang="en-US" sz="4800" b="1" dirty="0">
                <a:solidFill>
                  <a:srgbClr val="007DA5">
                    <a:alpha val="100000"/>
                  </a:srgbClr>
                </a:solidFill>
                <a:latin typeface="Arial Bold" pitchFamily="34" charset="0"/>
                <a:ea typeface="Arial Bold" pitchFamily="34" charset="-122"/>
                <a:cs typeface="Arial Bold" pitchFamily="34" charset="-120"/>
              </a:rPr>
              <a:t> </a:t>
            </a:r>
            <a:r>
              <a:rPr lang="ru-RU" sz="4800" b="1" dirty="0">
                <a:solidFill>
                  <a:srgbClr val="007DA5">
                    <a:alpha val="100000"/>
                  </a:srgbClr>
                </a:solidFill>
                <a:latin typeface="Arial Bold" pitchFamily="34" charset="0"/>
                <a:ea typeface="Arial Bold" pitchFamily="34" charset="-122"/>
                <a:cs typeface="Arial Bold" pitchFamily="34" charset="-120"/>
              </a:rPr>
              <a:t>ИНОСТРАННЫХ СТУДЕНТОВ</a:t>
            </a:r>
            <a:endParaRPr lang="en-US" sz="4800" b="1" dirty="0">
              <a:solidFill>
                <a:srgbClr val="007DA5">
                  <a:alpha val="100000"/>
                </a:srgbClr>
              </a:solidFill>
              <a:latin typeface="Arial Bold" pitchFamily="34" charset="0"/>
              <a:ea typeface="Arial Bold" pitchFamily="34" charset="-122"/>
              <a:cs typeface="Arial Bold" pitchFamily="34" charset="-12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08D4EC-772B-4D80-8BBA-19D782FE9D40}"/>
              </a:ext>
            </a:extLst>
          </p:cNvPr>
          <p:cNvSpPr txBox="1"/>
          <p:nvPr/>
        </p:nvSpPr>
        <p:spPr>
          <a:xfrm>
            <a:off x="723990" y="3868212"/>
            <a:ext cx="12192000" cy="72635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66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 | </a:t>
            </a:r>
            <a:r>
              <a:rPr lang="ru-RU" sz="6600" b="1" dirty="0">
                <a:latin typeface="Arial" panose="020B0604020202020204" pitchFamily="34" charset="0"/>
                <a:cs typeface="Arial" panose="020B0604020202020204" pitchFamily="34" charset="0"/>
              </a:rPr>
              <a:t>Шри-Ланка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Шри-Ланке </a:t>
            </a:r>
            <a:r>
              <a:rPr lang="ru-RU" sz="4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более 40% </a:t>
            </a:r>
            <a:r>
              <a:rPr lang="ru-RU" sz="4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населения находится в школьном возрасте </a:t>
            </a:r>
            <a:r>
              <a:rPr lang="ru-RU" sz="4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(до 24 лет).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ru-RU" sz="40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</a:t>
            </a:r>
            <a:r>
              <a:rPr lang="ru-RU" sz="4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220 000 </a:t>
            </a:r>
            <a:r>
              <a:rPr lang="ru-RU" sz="4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студентов, ежегодно сдающих университетские экзамены, мест внутри страны хватает только на </a:t>
            </a:r>
            <a:r>
              <a:rPr lang="ru-RU" sz="4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23 000 </a:t>
            </a:r>
            <a:r>
              <a:rPr lang="ru-RU" sz="4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ru-RU" sz="40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Разрыв между спросом и предложением подпитывает постоянно растущий спрос на обучение за границей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30C8BE6-B234-42D9-BC29-457B697D22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643469" y="691661"/>
            <a:ext cx="6893169" cy="12332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5671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23989" y="892677"/>
            <a:ext cx="22956625" cy="821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ru-RU" sz="4800" b="1" dirty="0">
                <a:solidFill>
                  <a:srgbClr val="007DA5">
                    <a:alpha val="100000"/>
                  </a:srgbClr>
                </a:solidFill>
                <a:latin typeface="Arial Bold" pitchFamily="34" charset="0"/>
                <a:ea typeface="Arial Bold" pitchFamily="34" charset="-122"/>
                <a:cs typeface="Arial Bold" pitchFamily="34" charset="-120"/>
              </a:rPr>
              <a:t>ВОЗМОЖНЫЕ РЫНКИ ДЛЯ РЕКРУТИНГА</a:t>
            </a:r>
            <a:r>
              <a:rPr lang="en-US" sz="4800" b="1" dirty="0">
                <a:solidFill>
                  <a:srgbClr val="007DA5">
                    <a:alpha val="100000"/>
                  </a:srgbClr>
                </a:solidFill>
                <a:latin typeface="Arial Bold" pitchFamily="34" charset="0"/>
                <a:ea typeface="Arial Bold" pitchFamily="34" charset="-122"/>
                <a:cs typeface="Arial Bold" pitchFamily="34" charset="-120"/>
              </a:rPr>
              <a:t> </a:t>
            </a:r>
            <a:r>
              <a:rPr lang="ru-RU" sz="4800" b="1" dirty="0">
                <a:solidFill>
                  <a:srgbClr val="007DA5">
                    <a:alpha val="100000"/>
                  </a:srgbClr>
                </a:solidFill>
                <a:latin typeface="Arial Bold" pitchFamily="34" charset="0"/>
                <a:ea typeface="Arial Bold" pitchFamily="34" charset="-122"/>
                <a:cs typeface="Arial Bold" pitchFamily="34" charset="-120"/>
              </a:rPr>
              <a:t>ИНОСТРАННЫХ СТУДЕНТОВ</a:t>
            </a:r>
            <a:endParaRPr lang="en-US" sz="4800" b="1" dirty="0">
              <a:solidFill>
                <a:srgbClr val="007DA5">
                  <a:alpha val="100000"/>
                </a:srgbClr>
              </a:solidFill>
              <a:latin typeface="Arial Bold" pitchFamily="34" charset="0"/>
              <a:ea typeface="Arial Bold" pitchFamily="34" charset="-122"/>
              <a:cs typeface="Arial Bold" pitchFamily="34" charset="-12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08D4EC-772B-4D80-8BBA-19D782FE9D40}"/>
              </a:ext>
            </a:extLst>
          </p:cNvPr>
          <p:cNvSpPr txBox="1"/>
          <p:nvPr/>
        </p:nvSpPr>
        <p:spPr>
          <a:xfrm>
            <a:off x="723990" y="2416365"/>
            <a:ext cx="12192000" cy="97257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3 | </a:t>
            </a:r>
            <a:r>
              <a:rPr lang="ru-RU" sz="6600" b="1" dirty="0">
                <a:latin typeface="Arial" panose="020B0604020202020204" pitchFamily="34" charset="0"/>
                <a:cs typeface="Arial" panose="020B0604020202020204" pitchFamily="34" charset="0"/>
              </a:rPr>
              <a:t>Индонезия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Индонезия остро нуждается в более образованной рабочей силе, поскольку только </a:t>
            </a:r>
            <a:r>
              <a:rPr lang="ru-RU" sz="4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7% </a:t>
            </a:r>
            <a:r>
              <a:rPr lang="ru-RU" sz="4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настоящее время имеют высшее образование.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ru-RU" sz="40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Сейчас страна отправляет за границу </a:t>
            </a:r>
            <a:r>
              <a:rPr lang="ru-RU" sz="4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35% больше </a:t>
            </a:r>
            <a:r>
              <a:rPr lang="ru-RU" sz="4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студентов, чем десять лет назад.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ru-RU" sz="40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81%</a:t>
            </a:r>
            <a:r>
              <a:rPr lang="ru-RU" sz="4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индонезийских подростков рассматривают возможность обучения за границей.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ru-RU" sz="40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Доступность является наиболее важным фактором при принятии решения, и стипендии будут играть большую роль при выборе вуза.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C8A08A7-081D-4ADA-A911-3B6CF55FF5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223631" y="5178487"/>
            <a:ext cx="11161957" cy="4201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6996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23990" y="608572"/>
            <a:ext cx="15376622" cy="16281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ru-RU" sz="6000" b="1" dirty="0">
                <a:solidFill>
                  <a:srgbClr val="007DA5">
                    <a:alpha val="100000"/>
                  </a:srgbClr>
                </a:solidFill>
                <a:latin typeface="Arial Bold" pitchFamily="34" charset="0"/>
                <a:ea typeface="Arial Bold" pitchFamily="34" charset="-122"/>
                <a:cs typeface="Arial Bold" pitchFamily="34" charset="-120"/>
              </a:rPr>
              <a:t>Причины </a:t>
            </a:r>
            <a:r>
              <a:rPr lang="ru-RU" sz="6000" b="1" dirty="0" err="1">
                <a:solidFill>
                  <a:srgbClr val="007DA5">
                    <a:alpha val="100000"/>
                  </a:srgbClr>
                </a:solidFill>
                <a:latin typeface="Arial Bold" pitchFamily="34" charset="0"/>
                <a:ea typeface="Arial Bold" pitchFamily="34" charset="-122"/>
                <a:cs typeface="Arial Bold" pitchFamily="34" charset="-120"/>
              </a:rPr>
              <a:t>малопредставленности</a:t>
            </a:r>
            <a:r>
              <a:rPr lang="ru-RU" sz="6000" b="1" dirty="0">
                <a:solidFill>
                  <a:srgbClr val="007DA5">
                    <a:alpha val="100000"/>
                  </a:srgbClr>
                </a:solidFill>
                <a:latin typeface="Arial Bold" pitchFamily="34" charset="0"/>
                <a:ea typeface="Arial Bold" pitchFamily="34" charset="-122"/>
                <a:cs typeface="Arial Bold" pitchFamily="34" charset="-120"/>
              </a:rPr>
              <a:t> студентов</a:t>
            </a:r>
            <a:r>
              <a:rPr lang="en-US" sz="6000" b="1" dirty="0">
                <a:solidFill>
                  <a:srgbClr val="007DA5">
                    <a:alpha val="100000"/>
                  </a:srgbClr>
                </a:solidFill>
                <a:latin typeface="Arial Bold" pitchFamily="34" charset="0"/>
                <a:ea typeface="Arial Bold" pitchFamily="34" charset="-122"/>
                <a:cs typeface="Arial Bold" pitchFamily="34" charset="-120"/>
              </a:rPr>
              <a:t> </a:t>
            </a:r>
            <a:r>
              <a:rPr lang="ru-RU" sz="6000" b="1" dirty="0">
                <a:solidFill>
                  <a:srgbClr val="007DA5">
                    <a:alpha val="100000"/>
                  </a:srgbClr>
                </a:solidFill>
                <a:latin typeface="Arial Bold" pitchFamily="34" charset="0"/>
                <a:ea typeface="Arial Bold" pitchFamily="34" charset="-122"/>
                <a:cs typeface="Arial Bold" pitchFamily="34" charset="-120"/>
              </a:rPr>
              <a:t>из стран АТР в Казахстане</a:t>
            </a:r>
          </a:p>
        </p:txBody>
      </p:sp>
      <p:pic>
        <p:nvPicPr>
          <p:cNvPr id="32" name="Image 0" descr="preencoded.png">
            <a:extLst>
              <a:ext uri="{FF2B5EF4-FFF2-40B4-BE49-F238E27FC236}">
                <a16:creationId xmlns:a16="http://schemas.microsoft.com/office/drawing/2014/main" id="{898029A9-56C2-4FE1-B666-27DB60206F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50369" y="393700"/>
            <a:ext cx="2857857" cy="1295400"/>
          </a:xfrm>
          <a:prstGeom prst="rect">
            <a:avLst/>
          </a:prstGeom>
        </p:spPr>
      </p:pic>
      <p:sp>
        <p:nvSpPr>
          <p:cNvPr id="36" name="Text 1">
            <a:extLst>
              <a:ext uri="{FF2B5EF4-FFF2-40B4-BE49-F238E27FC236}">
                <a16:creationId xmlns:a16="http://schemas.microsoft.com/office/drawing/2014/main" id="{576675E9-D5CC-403C-9E14-60A28A099B85}"/>
              </a:ext>
            </a:extLst>
          </p:cNvPr>
          <p:cNvSpPr/>
          <p:nvPr/>
        </p:nvSpPr>
        <p:spPr>
          <a:xfrm>
            <a:off x="21745118" y="736600"/>
            <a:ext cx="2091528" cy="6688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400" dirty="0">
                <a:solidFill>
                  <a:srgbClr val="000000">
                    <a:alpha val="100000"/>
                  </a:srgbClr>
                </a:solidFill>
                <a:latin typeface="Arial Regular" pitchFamily="34" charset="0"/>
                <a:ea typeface="Arial Regular" pitchFamily="34" charset="-122"/>
                <a:cs typeface="Arial Regular" pitchFamily="34" charset="-120"/>
              </a:rPr>
              <a:t>Министерство науки</a:t>
            </a:r>
            <a:endParaRPr lang="en-US" sz="1400" dirty="0"/>
          </a:p>
          <a:p>
            <a:pPr marL="0" indent="0" algn="l">
              <a:buNone/>
            </a:pPr>
            <a:r>
              <a:rPr lang="en-US" sz="1400" dirty="0">
                <a:solidFill>
                  <a:srgbClr val="000000">
                    <a:alpha val="100000"/>
                  </a:srgbClr>
                </a:solidFill>
                <a:latin typeface="Arial Regular" pitchFamily="34" charset="0"/>
                <a:ea typeface="Arial Regular" pitchFamily="34" charset="-122"/>
                <a:cs typeface="Arial Regular" pitchFamily="34" charset="-120"/>
              </a:rPr>
              <a:t>и высшего образования </a:t>
            </a:r>
            <a:endParaRPr lang="en-US" sz="1400" dirty="0"/>
          </a:p>
          <a:p>
            <a:pPr marL="0" indent="0" algn="l">
              <a:buNone/>
            </a:pPr>
            <a:r>
              <a:rPr lang="en-US" sz="1400" dirty="0">
                <a:solidFill>
                  <a:srgbClr val="000000">
                    <a:alpha val="100000"/>
                  </a:srgbClr>
                </a:solidFill>
                <a:latin typeface="Arial Regular" pitchFamily="34" charset="0"/>
                <a:ea typeface="Arial Regular" pitchFamily="34" charset="-122"/>
                <a:cs typeface="Arial Regular" pitchFamily="34" charset="-120"/>
              </a:rPr>
              <a:t>Республики Казахстан</a:t>
            </a:r>
            <a:endParaRPr lang="en-US" sz="1400" dirty="0"/>
          </a:p>
        </p:txBody>
      </p:sp>
      <p:pic>
        <p:nvPicPr>
          <p:cNvPr id="52" name="Image 1" descr="preencoded.png">
            <a:extLst>
              <a:ext uri="{FF2B5EF4-FFF2-40B4-BE49-F238E27FC236}">
                <a16:creationId xmlns:a16="http://schemas.microsoft.com/office/drawing/2014/main" id="{1320D3DF-6E41-4525-9277-478A5841DC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56007" y="698500"/>
            <a:ext cx="673184" cy="698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1417B2C-95DB-40DF-B5DF-8365321E4F3D}"/>
              </a:ext>
            </a:extLst>
          </p:cNvPr>
          <p:cNvSpPr txBox="1"/>
          <p:nvPr/>
        </p:nvSpPr>
        <p:spPr>
          <a:xfrm>
            <a:off x="723990" y="3938793"/>
            <a:ext cx="23112656" cy="75405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4400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Слабая осведомленность граждан стран АТР о системе образования Казахстана, высших учебных заведениях, их образовательных программах, национальной рамке квалификаций  высшего образования, выдаваемых дипломах и т.д. </a:t>
            </a:r>
            <a:endParaRPr lang="en-US" sz="4400" kern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ru-KZ" sz="4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4400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Недостаточная осведомленность в регионе о состоянии  казахстанской системы обеспечения качества высшего образования</a:t>
            </a:r>
            <a:endParaRPr lang="en-US" sz="4400" kern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ru-KZ" sz="4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4400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Недостаточность образовательных программ на английском языке</a:t>
            </a:r>
            <a:endParaRPr lang="en-US" sz="4400" kern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ru-KZ" sz="4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4400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Отсутствие правовых механизмов  признания в странах АТР документов об образовании, выданных в Казахстане</a:t>
            </a:r>
            <a:endParaRPr lang="ru-KZ" sz="4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13455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23989" y="659941"/>
            <a:ext cx="22909733" cy="821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ru-RU" sz="4800" b="1" dirty="0">
                <a:solidFill>
                  <a:srgbClr val="007DA5">
                    <a:alpha val="100000"/>
                  </a:srgbClr>
                </a:solidFill>
                <a:latin typeface="Arial Bold" pitchFamily="34" charset="0"/>
                <a:ea typeface="Arial Bold" pitchFamily="34" charset="-122"/>
                <a:cs typeface="Arial Bold" pitchFamily="34" charset="-120"/>
              </a:rPr>
              <a:t>АЗИАТСКО-ТИХООКЕАНСКАЯ КОНВЕНЦИЯ О ПРИЗНАНИИ КВАЛИФИКАЦИЙ В ОБЛАСТИ ВЫСШЕГО ОБРАЗОВАНИЯ </a:t>
            </a:r>
            <a:br>
              <a:rPr lang="ru-RU" sz="4800" b="1" dirty="0">
                <a:solidFill>
                  <a:srgbClr val="007DA5">
                    <a:alpha val="100000"/>
                  </a:srgbClr>
                </a:solidFill>
                <a:latin typeface="Arial Bold" pitchFamily="34" charset="0"/>
                <a:ea typeface="Arial Bold" pitchFamily="34" charset="-122"/>
                <a:cs typeface="Arial Bold" pitchFamily="34" charset="-120"/>
              </a:rPr>
            </a:br>
            <a:r>
              <a:rPr lang="ru-RU" sz="4400" b="1" dirty="0">
                <a:latin typeface="Arial Bold" pitchFamily="34" charset="0"/>
                <a:ea typeface="Arial Bold" pitchFamily="34" charset="-122"/>
                <a:cs typeface="Arial Bold" pitchFamily="34" charset="-120"/>
              </a:rPr>
              <a:t>Токийская Конвенция</a:t>
            </a:r>
            <a:br>
              <a:rPr lang="ru-RU" sz="4800" b="1" dirty="0">
                <a:solidFill>
                  <a:srgbClr val="007DA5">
                    <a:alpha val="100000"/>
                  </a:srgbClr>
                </a:solidFill>
                <a:latin typeface="Arial Bold" pitchFamily="34" charset="0"/>
                <a:ea typeface="Arial Bold" pitchFamily="34" charset="-122"/>
                <a:cs typeface="Arial Bold" pitchFamily="34" charset="-120"/>
              </a:rPr>
            </a:br>
            <a:r>
              <a:rPr lang="ru-RU" sz="3200" dirty="0">
                <a:latin typeface="Arial Bold" pitchFamily="34" charset="0"/>
                <a:ea typeface="Arial Bold" pitchFamily="34" charset="-122"/>
                <a:cs typeface="Arial Bold" pitchFamily="34" charset="-120"/>
              </a:rPr>
              <a:t>Дата и место принятия: 26 ноября 2011 г. - Токио, Япония</a:t>
            </a:r>
            <a:br>
              <a:rPr lang="ru-RU" sz="4800" b="1" dirty="0">
                <a:solidFill>
                  <a:srgbClr val="007DA5">
                    <a:alpha val="100000"/>
                  </a:srgbClr>
                </a:solidFill>
                <a:latin typeface="Arial Bold" pitchFamily="34" charset="0"/>
                <a:ea typeface="Arial Bold" pitchFamily="34" charset="-122"/>
                <a:cs typeface="Arial Bold" pitchFamily="34" charset="-120"/>
              </a:rPr>
            </a:br>
            <a:endParaRPr lang="ru-RU" sz="4800" b="1" dirty="0">
              <a:solidFill>
                <a:srgbClr val="007DA5">
                  <a:alpha val="100000"/>
                </a:srgbClr>
              </a:solidFill>
              <a:latin typeface="Arial Bold" pitchFamily="34" charset="0"/>
              <a:ea typeface="Arial Bold" pitchFamily="34" charset="-122"/>
              <a:cs typeface="Arial Bold" pitchFamily="34" charset="-120"/>
            </a:endParaRPr>
          </a:p>
        </p:txBody>
      </p:sp>
      <p:graphicFrame>
        <p:nvGraphicFramePr>
          <p:cNvPr id="7" name="Объект 3">
            <a:extLst>
              <a:ext uri="{FF2B5EF4-FFF2-40B4-BE49-F238E27FC236}">
                <a16:creationId xmlns:a16="http://schemas.microsoft.com/office/drawing/2014/main" id="{0D57DB9E-3E59-4652-9743-943DF2D23A6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57764066"/>
              </p:ext>
            </p:extLst>
          </p:nvPr>
        </p:nvGraphicFramePr>
        <p:xfrm>
          <a:off x="723988" y="3923208"/>
          <a:ext cx="22909733" cy="91328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59470">
                  <a:extLst>
                    <a:ext uri="{9D8B030D-6E8A-4147-A177-3AD203B41FA5}">
                      <a16:colId xmlns:a16="http://schemas.microsoft.com/office/drawing/2014/main" val="2360324683"/>
                    </a:ext>
                  </a:extLst>
                </a:gridCol>
                <a:gridCol w="8150829">
                  <a:extLst>
                    <a:ext uri="{9D8B030D-6E8A-4147-A177-3AD203B41FA5}">
                      <a16:colId xmlns:a16="http://schemas.microsoft.com/office/drawing/2014/main" val="1357415275"/>
                    </a:ext>
                  </a:extLst>
                </a:gridCol>
                <a:gridCol w="8138877">
                  <a:extLst>
                    <a:ext uri="{9D8B030D-6E8A-4147-A177-3AD203B41FA5}">
                      <a16:colId xmlns:a16="http://schemas.microsoft.com/office/drawing/2014/main" val="1590702716"/>
                    </a:ext>
                  </a:extLst>
                </a:gridCol>
                <a:gridCol w="5760557">
                  <a:extLst>
                    <a:ext uri="{9D8B030D-6E8A-4147-A177-3AD203B41FA5}">
                      <a16:colId xmlns:a16="http://schemas.microsoft.com/office/drawing/2014/main" val="3737574670"/>
                    </a:ext>
                  </a:extLst>
                </a:gridCol>
              </a:tblGrid>
              <a:tr h="7025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endParaRPr lang="x-none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0" marB="0" anchor="ctr">
                    <a:solidFill>
                      <a:srgbClr val="007DA5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Страна</a:t>
                      </a:r>
                      <a:endParaRPr lang="x-none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0" marB="0" anchor="ctr">
                    <a:solidFill>
                      <a:srgbClr val="007DA5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Дата вступления </a:t>
                      </a:r>
                      <a:endParaRPr lang="x-none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0" marB="0" anchor="ctr">
                    <a:solidFill>
                      <a:srgbClr val="007DA5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Статус</a:t>
                      </a:r>
                      <a:endParaRPr lang="x-none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0" marB="0" anchor="ctr">
                    <a:solidFill>
                      <a:srgbClr val="007D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5982600"/>
                  </a:ext>
                </a:extLst>
              </a:tr>
              <a:tr h="7025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x-none" sz="2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Австралия</a:t>
                      </a:r>
                      <a:endParaRPr lang="x-none" sz="2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 Июля 2014</a:t>
                      </a:r>
                      <a:endParaRPr lang="x-none" sz="2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Ратификация</a:t>
                      </a:r>
                      <a:endParaRPr lang="x-none" sz="2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795576"/>
                  </a:ext>
                </a:extLst>
              </a:tr>
              <a:tr h="7025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x-none" sz="2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Армения</a:t>
                      </a:r>
                      <a:endParaRPr lang="x-none" sz="2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марта 2021</a:t>
                      </a:r>
                      <a:endParaRPr lang="x-none" sz="2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Утверждение</a:t>
                      </a:r>
                      <a:endParaRPr lang="x-none" sz="2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8143649"/>
                  </a:ext>
                </a:extLst>
              </a:tr>
              <a:tr h="7025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x-none" sz="2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Афганистан</a:t>
                      </a:r>
                      <a:endParaRPr lang="x-none" sz="2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декабря 2020</a:t>
                      </a:r>
                      <a:endParaRPr lang="x-none" sz="2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Присоединение</a:t>
                      </a:r>
                      <a:endParaRPr lang="x-none" sz="2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2692306"/>
                  </a:ext>
                </a:extLst>
              </a:tr>
              <a:tr h="7025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x-none" sz="2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Китай</a:t>
                      </a:r>
                      <a:endParaRPr lang="x-none" sz="2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 Июля 2014</a:t>
                      </a:r>
                      <a:endParaRPr lang="x-none" sz="2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Утверждение</a:t>
                      </a:r>
                      <a:endParaRPr lang="x-none" sz="2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4977077"/>
                  </a:ext>
                </a:extLst>
              </a:tr>
              <a:tr h="7025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x-none" sz="2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Монголия</a:t>
                      </a:r>
                      <a:endParaRPr lang="x-none" sz="2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 марта 2019 </a:t>
                      </a:r>
                      <a:endParaRPr lang="x-none" sz="2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Утверждение</a:t>
                      </a:r>
                      <a:endParaRPr lang="x-none" sz="2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6393692"/>
                  </a:ext>
                </a:extLst>
              </a:tr>
              <a:tr h="7025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x-none" sz="2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Новая Зеландия</a:t>
                      </a:r>
                      <a:endParaRPr lang="x-none" sz="2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августа 2017</a:t>
                      </a:r>
                      <a:endParaRPr lang="x-none" sz="2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Присоединение</a:t>
                      </a:r>
                      <a:endParaRPr lang="x-none" sz="2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0352606"/>
                  </a:ext>
                </a:extLst>
              </a:tr>
              <a:tr h="7025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x-none" sz="2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Республика Корея</a:t>
                      </a:r>
                      <a:endParaRPr lang="x-none" sz="2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 сентября 2017</a:t>
                      </a:r>
                      <a:endParaRPr lang="x-none" sz="2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Ратификация</a:t>
                      </a:r>
                      <a:endParaRPr lang="x-none" sz="2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0892483"/>
                  </a:ext>
                </a:extLst>
              </a:tr>
              <a:tr h="7025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x-none" sz="2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Российская Федерация</a:t>
                      </a:r>
                      <a:endParaRPr lang="x-none" sz="2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 ноября 2020</a:t>
                      </a:r>
                      <a:endParaRPr lang="x-none" sz="2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Присоединение</a:t>
                      </a:r>
                      <a:endParaRPr lang="x-none" sz="2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4704903"/>
                  </a:ext>
                </a:extLst>
              </a:tr>
              <a:tr h="7025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x-none" sz="2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Святой Престол</a:t>
                      </a:r>
                      <a:endParaRPr lang="x-none" sz="2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 июля 2018</a:t>
                      </a:r>
                      <a:endParaRPr lang="x-none" sz="2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Ратификация</a:t>
                      </a:r>
                      <a:endParaRPr lang="x-none" sz="2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8341853"/>
                  </a:ext>
                </a:extLst>
              </a:tr>
              <a:tr h="7025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x-none" sz="2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Турция</a:t>
                      </a:r>
                      <a:endParaRPr lang="x-none" sz="2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апреля 2019</a:t>
                      </a:r>
                      <a:endParaRPr lang="x-none" sz="2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Присоединение</a:t>
                      </a:r>
                      <a:endParaRPr lang="x-none" sz="2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989224"/>
                  </a:ext>
                </a:extLst>
              </a:tr>
              <a:tr h="7025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x-none" sz="2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Фиджи </a:t>
                      </a:r>
                      <a:endParaRPr lang="x-none" sz="2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 августа 2020</a:t>
                      </a:r>
                      <a:endParaRPr lang="x-none" sz="2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Присоединение</a:t>
                      </a:r>
                      <a:endParaRPr lang="x-none" sz="2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7532"/>
                  </a:ext>
                </a:extLst>
              </a:tr>
              <a:tr h="7025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x-none" sz="2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Япония</a:t>
                      </a:r>
                      <a:endParaRPr lang="x-none" sz="2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декабря 2017</a:t>
                      </a:r>
                      <a:endParaRPr lang="x-none" sz="2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Присоединение</a:t>
                      </a:r>
                      <a:endParaRPr lang="x-none" sz="2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60" marR="13716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76005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23604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23990" y="608572"/>
            <a:ext cx="15376622" cy="16281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ru-RU" sz="6000" b="1" dirty="0">
                <a:solidFill>
                  <a:srgbClr val="007DA5">
                    <a:alpha val="100000"/>
                  </a:srgbClr>
                </a:solidFill>
                <a:latin typeface="Arial Bold" pitchFamily="34" charset="0"/>
                <a:ea typeface="Arial Bold" pitchFamily="34" charset="-122"/>
                <a:cs typeface="Arial Bold" pitchFamily="34" charset="-120"/>
              </a:rPr>
              <a:t>Обязательства Казахстана, вытекающие от ратификации</a:t>
            </a:r>
            <a:endParaRPr lang="en-US" sz="6000" b="1" dirty="0">
              <a:solidFill>
                <a:srgbClr val="007DA5">
                  <a:alpha val="100000"/>
                </a:srgbClr>
              </a:solidFill>
              <a:latin typeface="Arial Bold" pitchFamily="34" charset="0"/>
              <a:ea typeface="Arial Bold" pitchFamily="34" charset="-122"/>
              <a:cs typeface="Arial Bold" pitchFamily="34" charset="-120"/>
            </a:endParaRPr>
          </a:p>
          <a:p>
            <a:pPr marL="0" indent="0" algn="l">
              <a:buNone/>
            </a:pPr>
            <a:r>
              <a:rPr lang="ru-RU" sz="6000" b="1" dirty="0">
                <a:solidFill>
                  <a:srgbClr val="007DA5">
                    <a:alpha val="100000"/>
                  </a:srgbClr>
                </a:solidFill>
                <a:latin typeface="Arial Bold" pitchFamily="34" charset="0"/>
                <a:ea typeface="Arial Bold" pitchFamily="34" charset="-122"/>
                <a:cs typeface="Arial Bold" pitchFamily="34" charset="-120"/>
              </a:rPr>
              <a:t>Токийской Конвенции</a:t>
            </a:r>
          </a:p>
        </p:txBody>
      </p:sp>
      <p:pic>
        <p:nvPicPr>
          <p:cNvPr id="32" name="Image 0" descr="preencoded.png">
            <a:extLst>
              <a:ext uri="{FF2B5EF4-FFF2-40B4-BE49-F238E27FC236}">
                <a16:creationId xmlns:a16="http://schemas.microsoft.com/office/drawing/2014/main" id="{898029A9-56C2-4FE1-B666-27DB60206F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50369" y="393700"/>
            <a:ext cx="2857857" cy="1295400"/>
          </a:xfrm>
          <a:prstGeom prst="rect">
            <a:avLst/>
          </a:prstGeom>
        </p:spPr>
      </p:pic>
      <p:sp>
        <p:nvSpPr>
          <p:cNvPr id="36" name="Text 1">
            <a:extLst>
              <a:ext uri="{FF2B5EF4-FFF2-40B4-BE49-F238E27FC236}">
                <a16:creationId xmlns:a16="http://schemas.microsoft.com/office/drawing/2014/main" id="{576675E9-D5CC-403C-9E14-60A28A099B85}"/>
              </a:ext>
            </a:extLst>
          </p:cNvPr>
          <p:cNvSpPr/>
          <p:nvPr/>
        </p:nvSpPr>
        <p:spPr>
          <a:xfrm>
            <a:off x="21745118" y="736600"/>
            <a:ext cx="2091528" cy="6688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400" dirty="0">
                <a:solidFill>
                  <a:srgbClr val="000000">
                    <a:alpha val="100000"/>
                  </a:srgbClr>
                </a:solidFill>
                <a:latin typeface="Arial Regular" pitchFamily="34" charset="0"/>
                <a:ea typeface="Arial Regular" pitchFamily="34" charset="-122"/>
                <a:cs typeface="Arial Regular" pitchFamily="34" charset="-120"/>
              </a:rPr>
              <a:t>Министерство науки</a:t>
            </a:r>
            <a:endParaRPr lang="en-US" sz="1400" dirty="0"/>
          </a:p>
          <a:p>
            <a:pPr marL="0" indent="0" algn="l">
              <a:buNone/>
            </a:pPr>
            <a:r>
              <a:rPr lang="en-US" sz="1400" dirty="0">
                <a:solidFill>
                  <a:srgbClr val="000000">
                    <a:alpha val="100000"/>
                  </a:srgbClr>
                </a:solidFill>
                <a:latin typeface="Arial Regular" pitchFamily="34" charset="0"/>
                <a:ea typeface="Arial Regular" pitchFamily="34" charset="-122"/>
                <a:cs typeface="Arial Regular" pitchFamily="34" charset="-120"/>
              </a:rPr>
              <a:t>и высшего образования </a:t>
            </a:r>
            <a:endParaRPr lang="en-US" sz="1400" dirty="0"/>
          </a:p>
          <a:p>
            <a:pPr marL="0" indent="0" algn="l">
              <a:buNone/>
            </a:pPr>
            <a:r>
              <a:rPr lang="en-US" sz="1400" dirty="0">
                <a:solidFill>
                  <a:srgbClr val="000000">
                    <a:alpha val="100000"/>
                  </a:srgbClr>
                </a:solidFill>
                <a:latin typeface="Arial Regular" pitchFamily="34" charset="0"/>
                <a:ea typeface="Arial Regular" pitchFamily="34" charset="-122"/>
                <a:cs typeface="Arial Regular" pitchFamily="34" charset="-120"/>
              </a:rPr>
              <a:t>Республики Казахстан</a:t>
            </a:r>
            <a:endParaRPr lang="en-US" sz="1400" dirty="0"/>
          </a:p>
        </p:txBody>
      </p:sp>
      <p:pic>
        <p:nvPicPr>
          <p:cNvPr id="52" name="Image 1" descr="preencoded.png">
            <a:extLst>
              <a:ext uri="{FF2B5EF4-FFF2-40B4-BE49-F238E27FC236}">
                <a16:creationId xmlns:a16="http://schemas.microsoft.com/office/drawing/2014/main" id="{1320D3DF-6E41-4525-9277-478A5841DC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56007" y="698500"/>
            <a:ext cx="673184" cy="698500"/>
          </a:xfrm>
          <a:prstGeom prst="rect">
            <a:avLst/>
          </a:prstGeom>
        </p:spPr>
      </p:pic>
      <p:sp>
        <p:nvSpPr>
          <p:cNvPr id="7" name="Объект 2">
            <a:extLst>
              <a:ext uri="{FF2B5EF4-FFF2-40B4-BE49-F238E27FC236}">
                <a16:creationId xmlns:a16="http://schemas.microsoft.com/office/drawing/2014/main" id="{6A9A713B-8220-46BF-BF22-FF8C89E71175}"/>
              </a:ext>
            </a:extLst>
          </p:cNvPr>
          <p:cNvSpPr txBox="1">
            <a:spLocks/>
          </p:cNvSpPr>
          <p:nvPr/>
        </p:nvSpPr>
        <p:spPr>
          <a:xfrm>
            <a:off x="889484" y="3813470"/>
            <a:ext cx="22608206" cy="9334500"/>
          </a:xfr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обеспечивать прозрачный, согласованный, надежный, справедливый</a:t>
            </a:r>
            <a:r>
              <a:rPr lang="ru-RU" sz="2800" spc="-56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и недискриминационный характер процедур и критериев, используемых при оценке и</a:t>
            </a:r>
            <a:r>
              <a:rPr lang="ru-RU" sz="2800" spc="1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признании</a:t>
            </a:r>
            <a:r>
              <a:rPr lang="ru-RU" sz="2800" spc="2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квалификаций</a:t>
            </a:r>
          </a:p>
          <a:p>
            <a:pPr>
              <a:spcBef>
                <a:spcPts val="0"/>
              </a:spcBef>
            </a:pP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удовлетворять</a:t>
            </a:r>
            <a:r>
              <a:rPr lang="ru-RU" sz="2800" spc="1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любые</a:t>
            </a:r>
            <a:r>
              <a:rPr lang="ru-RU" sz="2800" spc="1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обоснованные</a:t>
            </a:r>
            <a:r>
              <a:rPr lang="ru-RU" sz="2800" spc="1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запросы</a:t>
            </a:r>
            <a:r>
              <a:rPr lang="ru-RU" sz="2800" spc="1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800" spc="1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предоставлении</a:t>
            </a:r>
            <a:r>
              <a:rPr lang="ru-RU" sz="2800" spc="1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информации</a:t>
            </a:r>
            <a:r>
              <a:rPr lang="ru-RU" sz="2800" spc="1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2800" spc="-56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целях</a:t>
            </a:r>
            <a:r>
              <a:rPr lang="ru-RU" sz="2800" spc="1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оценки</a:t>
            </a:r>
            <a:r>
              <a:rPr lang="ru-RU" sz="2800" spc="1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квалификаций,</a:t>
            </a:r>
            <a:r>
              <a:rPr lang="ru-RU" sz="2800" spc="1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полученных</a:t>
            </a:r>
            <a:r>
              <a:rPr lang="ru-RU" sz="2800" spc="1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2800" spc="1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вузах страны</a:t>
            </a:r>
          </a:p>
          <a:p>
            <a:pPr>
              <a:spcBef>
                <a:spcPts val="0"/>
              </a:spcBef>
            </a:pP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обеспечивать</a:t>
            </a:r>
            <a:r>
              <a:rPr lang="ru-RU" sz="2800" spc="1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представление</a:t>
            </a:r>
            <a:r>
              <a:rPr lang="ru-RU" sz="2800" spc="-4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достаточной</a:t>
            </a:r>
            <a:r>
              <a:rPr lang="ru-RU" sz="2800" spc="-2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800" spc="-4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понятной</a:t>
            </a:r>
            <a:r>
              <a:rPr lang="ru-RU" sz="2800" spc="-2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информации</a:t>
            </a:r>
            <a:r>
              <a:rPr lang="ru-RU" sz="2800" spc="-1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800" spc="-1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своей</a:t>
            </a:r>
            <a:r>
              <a:rPr lang="ru-RU" sz="2800" spc="-2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системе</a:t>
            </a:r>
            <a:r>
              <a:rPr lang="ru-RU" sz="2800" spc="-6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образования</a:t>
            </a:r>
          </a:p>
          <a:p>
            <a:pPr>
              <a:spcBef>
                <a:spcPts val="0"/>
              </a:spcBef>
            </a:pP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признавать </a:t>
            </a:r>
            <a:r>
              <a:rPr lang="ru-RU" sz="2800" spc="1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квалификации,</a:t>
            </a:r>
            <a:r>
              <a:rPr lang="ru-RU" sz="2800" spc="1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выданные</a:t>
            </a:r>
            <a:r>
              <a:rPr lang="ru-RU" sz="2800" spc="1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другими</a:t>
            </a:r>
            <a:r>
              <a:rPr lang="ru-RU" sz="2800" spc="1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Сторонами Конвенции </a:t>
            </a:r>
            <a:r>
              <a:rPr lang="ru-RU" sz="2800" spc="1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800" spc="1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отвечающие</a:t>
            </a:r>
            <a:r>
              <a:rPr lang="ru-RU" sz="2800" spc="1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общим</a:t>
            </a:r>
            <a:r>
              <a:rPr lang="ru-RU" sz="2800" spc="1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требованиям</a:t>
            </a:r>
            <a:r>
              <a:rPr lang="ru-RU" sz="2800" spc="1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2800" spc="1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отношении</a:t>
            </a:r>
            <a:r>
              <a:rPr lang="ru-RU" sz="2800" spc="1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доступа</a:t>
            </a:r>
            <a:r>
              <a:rPr lang="ru-RU" sz="2800" spc="1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2800" spc="1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соответствующим</a:t>
            </a:r>
            <a:r>
              <a:rPr lang="ru-RU" sz="2800" spc="1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программам</a:t>
            </a:r>
            <a:r>
              <a:rPr lang="ru-RU" sz="2800" spc="1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высшего</a:t>
            </a:r>
            <a:r>
              <a:rPr lang="ru-RU" sz="2800" spc="-56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образования, кроме тех случаев, когда может быть доказано наличие существенных</a:t>
            </a:r>
            <a:r>
              <a:rPr lang="ru-RU" sz="2800" spc="1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различий между общими требованиями в отношении доступа </a:t>
            </a:r>
          </a:p>
          <a:p>
            <a:pPr marL="152400" marR="629920">
              <a:spcBef>
                <a:spcPts val="0"/>
              </a:spcBef>
            </a:pP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признавать квалификации в области высшего образования, выданные другой</a:t>
            </a:r>
            <a:r>
              <a:rPr lang="ru-RU" sz="2800" spc="1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Стороной,</a:t>
            </a:r>
            <a:r>
              <a:rPr lang="ru-RU" sz="2800" spc="-2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кроме</a:t>
            </a:r>
            <a:r>
              <a:rPr lang="ru-RU" sz="2800" spc="-6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тех</a:t>
            </a:r>
            <a:r>
              <a:rPr lang="ru-RU" sz="2800" spc="-5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случаев,</a:t>
            </a:r>
            <a:r>
              <a:rPr lang="ru-RU" sz="2800" spc="-2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когда</a:t>
            </a:r>
            <a:r>
              <a:rPr lang="ru-RU" sz="2800" spc="-3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могут</a:t>
            </a:r>
            <a:r>
              <a:rPr lang="ru-RU" sz="2800" spc="-4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быть</a:t>
            </a:r>
            <a:r>
              <a:rPr lang="ru-RU" sz="2800" spc="-5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показаны</a:t>
            </a:r>
            <a:r>
              <a:rPr lang="ru-RU" sz="2800" spc="-5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существенные</a:t>
            </a:r>
            <a:r>
              <a:rPr lang="ru-RU" sz="2800" spc="-4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различия.</a:t>
            </a:r>
            <a:endParaRPr lang="x-none" sz="2800" dirty="0">
              <a:latin typeface="Arial" panose="020B0604020202020204" pitchFamily="34" charset="0"/>
              <a:ea typeface="Microsoft Sans Serif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признавать</a:t>
            </a:r>
            <a:r>
              <a:rPr lang="ru-RU" sz="2800" spc="1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или,</a:t>
            </a:r>
            <a:r>
              <a:rPr lang="ru-RU" sz="2800" spc="1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по</a:t>
            </a:r>
            <a:r>
              <a:rPr lang="ru-RU" sz="2800" spc="1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меньшей</a:t>
            </a:r>
            <a:r>
              <a:rPr lang="ru-RU" sz="2800" spc="1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мере,</a:t>
            </a:r>
            <a:r>
              <a:rPr lang="ru-RU" sz="2800" spc="1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оценивать</a:t>
            </a:r>
            <a:r>
              <a:rPr lang="ru-RU" sz="2800" spc="-8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частичные</a:t>
            </a:r>
            <a:r>
              <a:rPr lang="ru-RU" sz="2800" spc="-6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учебные</a:t>
            </a:r>
            <a:r>
              <a:rPr lang="ru-RU" sz="2800" spc="-7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курсы,</a:t>
            </a:r>
            <a:r>
              <a:rPr lang="ru-RU" sz="2800" spc="-6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пройденные</a:t>
            </a:r>
            <a:r>
              <a:rPr lang="ru-RU" sz="2800" spc="-5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по</a:t>
            </a:r>
            <a:r>
              <a:rPr lang="ru-RU" sz="2800" spc="-8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программе</a:t>
            </a:r>
            <a:r>
              <a:rPr lang="ru-RU" sz="2800" spc="-7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высшего</a:t>
            </a:r>
            <a:r>
              <a:rPr lang="ru-RU" sz="2800" spc="-7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образования</a:t>
            </a:r>
            <a:r>
              <a:rPr lang="ru-RU" sz="2800" spc="-56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2800" spc="1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одной</a:t>
            </a:r>
            <a:r>
              <a:rPr lang="ru-RU" sz="2800" spc="1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из</a:t>
            </a:r>
            <a:r>
              <a:rPr lang="ru-RU" sz="2800" spc="1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других</a:t>
            </a:r>
            <a:r>
              <a:rPr lang="ru-RU" sz="2800" spc="1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Сторон.</a:t>
            </a:r>
            <a:r>
              <a:rPr lang="ru-RU" sz="2800" spc="1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spcBef>
                <a:spcPts val="0"/>
              </a:spcBef>
            </a:pP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предоставлять надлежащую</a:t>
            </a:r>
            <a:r>
              <a:rPr lang="ru-RU" sz="2800" spc="1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информацию</a:t>
            </a:r>
            <a:r>
              <a:rPr lang="ru-RU" sz="2800" spc="1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по</a:t>
            </a:r>
            <a:r>
              <a:rPr lang="ru-RU" sz="2800" spc="1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любому</a:t>
            </a:r>
            <a:r>
              <a:rPr lang="ru-RU" sz="2800" spc="1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образовательному учреждению, входящему в ее систему высшего образования, и по</a:t>
            </a:r>
            <a:r>
              <a:rPr lang="ru-RU" sz="2800" spc="1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своей системе обеспечения качества</a:t>
            </a:r>
          </a:p>
          <a:p>
            <a:pPr>
              <a:spcBef>
                <a:spcPts val="0"/>
              </a:spcBef>
            </a:pP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обеспечивать признание квалификаций беженцев, перемещенных лиц и лиц, находящихся в положении беженцев,</a:t>
            </a:r>
            <a:r>
              <a:rPr lang="ru-KZ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</a:t>
            </a:r>
          </a:p>
          <a:p>
            <a:pPr>
              <a:spcBef>
                <a:spcPts val="0"/>
              </a:spcBef>
            </a:pPr>
            <a:r>
              <a:rPr lang="ru-KZ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способствовать использованию Приложения к диплому</a:t>
            </a: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ru-KZ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принимать</a:t>
            </a:r>
            <a:r>
              <a:rPr lang="ru-RU" sz="2800" spc="1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надлежащие</a:t>
            </a:r>
            <a:r>
              <a:rPr lang="ru-RU" sz="2800" spc="1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меры</a:t>
            </a:r>
            <a:r>
              <a:rPr lang="ru-RU" sz="2800" spc="1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по</a:t>
            </a:r>
            <a:r>
              <a:rPr lang="ru-RU" sz="2800" spc="1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созданию</a:t>
            </a:r>
            <a:r>
              <a:rPr lang="ru-RU" sz="2800" spc="1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800" spc="1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поддержке</a:t>
            </a:r>
            <a:r>
              <a:rPr lang="ru-RU" sz="2800" spc="1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национального информационного центра, который будет предоставлять информацию</a:t>
            </a:r>
            <a:r>
              <a:rPr lang="ru-RU" sz="2800" spc="1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о системе высшего образования</a:t>
            </a:r>
          </a:p>
          <a:p>
            <a:pPr>
              <a:spcBef>
                <a:spcPts val="0"/>
              </a:spcBef>
            </a:pP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принимать  участие в работе Комитета</a:t>
            </a:r>
            <a:r>
              <a:rPr lang="ru-RU" sz="2800" spc="1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Азиатско-Тихоокеанской</a:t>
            </a:r>
            <a:r>
              <a:rPr lang="ru-RU" sz="2800" spc="1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региональной конвенции о признании квалификаций в области высшего образования</a:t>
            </a:r>
            <a:endParaRPr lang="ru-RU" sz="2800" spc="10" dirty="0">
              <a:latin typeface="Arial" panose="020B0604020202020204" pitchFamily="34" charset="0"/>
              <a:ea typeface="Microsoft Sans Serif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90590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23990" y="608572"/>
            <a:ext cx="15376622" cy="16281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ru-RU" sz="6000" b="1" dirty="0">
                <a:solidFill>
                  <a:srgbClr val="007DA5">
                    <a:alpha val="100000"/>
                  </a:srgbClr>
                </a:solidFill>
                <a:latin typeface="Arial Bold" pitchFamily="34" charset="0"/>
                <a:ea typeface="Arial Bold" pitchFamily="34" charset="-122"/>
                <a:cs typeface="Arial Bold" pitchFamily="34" charset="-120"/>
              </a:rPr>
              <a:t>Преимущества, дающая  ратификация Токийской Конвенции</a:t>
            </a:r>
          </a:p>
        </p:txBody>
      </p:sp>
      <p:pic>
        <p:nvPicPr>
          <p:cNvPr id="32" name="Image 0" descr="preencoded.png">
            <a:extLst>
              <a:ext uri="{FF2B5EF4-FFF2-40B4-BE49-F238E27FC236}">
                <a16:creationId xmlns:a16="http://schemas.microsoft.com/office/drawing/2014/main" id="{898029A9-56C2-4FE1-B666-27DB60206F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50369" y="393700"/>
            <a:ext cx="2857857" cy="1295400"/>
          </a:xfrm>
          <a:prstGeom prst="rect">
            <a:avLst/>
          </a:prstGeom>
        </p:spPr>
      </p:pic>
      <p:sp>
        <p:nvSpPr>
          <p:cNvPr id="36" name="Text 1">
            <a:extLst>
              <a:ext uri="{FF2B5EF4-FFF2-40B4-BE49-F238E27FC236}">
                <a16:creationId xmlns:a16="http://schemas.microsoft.com/office/drawing/2014/main" id="{576675E9-D5CC-403C-9E14-60A28A099B85}"/>
              </a:ext>
            </a:extLst>
          </p:cNvPr>
          <p:cNvSpPr/>
          <p:nvPr/>
        </p:nvSpPr>
        <p:spPr>
          <a:xfrm>
            <a:off x="21745118" y="736600"/>
            <a:ext cx="2091528" cy="6688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400" dirty="0">
                <a:solidFill>
                  <a:srgbClr val="000000">
                    <a:alpha val="100000"/>
                  </a:srgbClr>
                </a:solidFill>
                <a:latin typeface="Arial Regular" pitchFamily="34" charset="0"/>
                <a:ea typeface="Arial Regular" pitchFamily="34" charset="-122"/>
                <a:cs typeface="Arial Regular" pitchFamily="34" charset="-120"/>
              </a:rPr>
              <a:t>Министерство науки</a:t>
            </a:r>
            <a:endParaRPr lang="en-US" sz="1400" dirty="0"/>
          </a:p>
          <a:p>
            <a:pPr marL="0" indent="0" algn="l">
              <a:buNone/>
            </a:pPr>
            <a:r>
              <a:rPr lang="en-US" sz="1400" dirty="0">
                <a:solidFill>
                  <a:srgbClr val="000000">
                    <a:alpha val="100000"/>
                  </a:srgbClr>
                </a:solidFill>
                <a:latin typeface="Arial Regular" pitchFamily="34" charset="0"/>
                <a:ea typeface="Arial Regular" pitchFamily="34" charset="-122"/>
                <a:cs typeface="Arial Regular" pitchFamily="34" charset="-120"/>
              </a:rPr>
              <a:t>и высшего образования </a:t>
            </a:r>
            <a:endParaRPr lang="en-US" sz="1400" dirty="0"/>
          </a:p>
          <a:p>
            <a:pPr marL="0" indent="0" algn="l">
              <a:buNone/>
            </a:pPr>
            <a:r>
              <a:rPr lang="en-US" sz="1400" dirty="0">
                <a:solidFill>
                  <a:srgbClr val="000000">
                    <a:alpha val="100000"/>
                  </a:srgbClr>
                </a:solidFill>
                <a:latin typeface="Arial Regular" pitchFamily="34" charset="0"/>
                <a:ea typeface="Arial Regular" pitchFamily="34" charset="-122"/>
                <a:cs typeface="Arial Regular" pitchFamily="34" charset="-120"/>
              </a:rPr>
              <a:t>Республики Казахстан</a:t>
            </a:r>
            <a:endParaRPr lang="en-US" sz="1400" dirty="0"/>
          </a:p>
        </p:txBody>
      </p:sp>
      <p:pic>
        <p:nvPicPr>
          <p:cNvPr id="52" name="Image 1" descr="preencoded.png">
            <a:extLst>
              <a:ext uri="{FF2B5EF4-FFF2-40B4-BE49-F238E27FC236}">
                <a16:creationId xmlns:a16="http://schemas.microsoft.com/office/drawing/2014/main" id="{1320D3DF-6E41-4525-9277-478A5841DC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56007" y="698500"/>
            <a:ext cx="673184" cy="698500"/>
          </a:xfrm>
          <a:prstGeom prst="rect">
            <a:avLst/>
          </a:prstGeom>
        </p:spPr>
      </p:pic>
      <p:sp>
        <p:nvSpPr>
          <p:cNvPr id="7" name="Объект 2">
            <a:extLst>
              <a:ext uri="{FF2B5EF4-FFF2-40B4-BE49-F238E27FC236}">
                <a16:creationId xmlns:a16="http://schemas.microsoft.com/office/drawing/2014/main" id="{6A9A713B-8220-46BF-BF22-FF8C89E71175}"/>
              </a:ext>
            </a:extLst>
          </p:cNvPr>
          <p:cNvSpPr txBox="1">
            <a:spLocks/>
          </p:cNvSpPr>
          <p:nvPr/>
        </p:nvSpPr>
        <p:spPr>
          <a:xfrm>
            <a:off x="889484" y="2707054"/>
            <a:ext cx="22608206" cy="9334500"/>
          </a:xfr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ru-RU" sz="40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развитие международного сотрудничества в области образования на основе признанной в мире нормативно-правовой рамки</a:t>
            </a:r>
          </a:p>
          <a:p>
            <a:pPr>
              <a:spcBef>
                <a:spcPts val="0"/>
              </a:spcBef>
            </a:pPr>
            <a:r>
              <a:rPr lang="ru-RU" sz="40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справедливое признание казахстанских дипломов в Азиатско-Тихоокеанском регионе </a:t>
            </a:r>
          </a:p>
          <a:p>
            <a:pPr>
              <a:spcBef>
                <a:spcPts val="0"/>
              </a:spcBef>
            </a:pPr>
            <a:r>
              <a:rPr lang="ru-RU" sz="40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расширение возможностей молодежи в получении качественного высшего образования,</a:t>
            </a:r>
          </a:p>
          <a:p>
            <a:pPr>
              <a:spcBef>
                <a:spcPts val="0"/>
              </a:spcBef>
            </a:pPr>
            <a:r>
              <a:rPr lang="ru-RU" sz="40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обеспечение свободной мобильности граждан Казахстана на международном рынке образования и труда путем упрощения процессов признания зарубежного образования</a:t>
            </a:r>
          </a:p>
          <a:p>
            <a:pPr>
              <a:spcBef>
                <a:spcPts val="0"/>
              </a:spcBef>
            </a:pPr>
            <a:r>
              <a:rPr lang="ru-RU" sz="40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открытие новых рынков для экспорта образовательных услуг, устранение барьеров при их признании</a:t>
            </a:r>
          </a:p>
          <a:p>
            <a:pPr>
              <a:spcBef>
                <a:spcPts val="0"/>
              </a:spcBef>
            </a:pPr>
            <a:r>
              <a:rPr lang="ru-RU" sz="40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увеличение совместных образовательных программ и совместных степеней </a:t>
            </a:r>
          </a:p>
          <a:p>
            <a:pPr>
              <a:spcBef>
                <a:spcPts val="0"/>
              </a:spcBef>
            </a:pPr>
            <a:r>
              <a:rPr lang="ru-RU" sz="40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повышение  доверия к казахстанской системе высшего образования</a:t>
            </a:r>
          </a:p>
          <a:p>
            <a:pPr>
              <a:spcBef>
                <a:spcPts val="0"/>
              </a:spcBef>
            </a:pPr>
            <a:r>
              <a:rPr lang="ru-RU" sz="40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повышение авторитета страны путем присоединения Казахстана к одному из основных международных соглашений в области высшего образования</a:t>
            </a:r>
          </a:p>
          <a:p>
            <a:pPr>
              <a:spcBef>
                <a:spcPts val="0"/>
              </a:spcBef>
            </a:pPr>
            <a:r>
              <a:rPr lang="ru-RU" sz="40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расширение «интернационализации дома», то есть интернационализации содержания образования и образовательной среды, позволяющей повысить межкультурные компетенции студентов и их способность мыслить и функционировать в международном контексте</a:t>
            </a:r>
          </a:p>
          <a:p>
            <a:pPr>
              <a:spcBef>
                <a:spcPts val="0"/>
              </a:spcBef>
            </a:pPr>
            <a:r>
              <a:rPr lang="ru-RU" sz="40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трансфер новых образовательных практик и технологий обучения</a:t>
            </a:r>
          </a:p>
        </p:txBody>
      </p:sp>
    </p:spTree>
    <p:extLst>
      <p:ext uri="{BB962C8B-B14F-4D97-AF65-F5344CB8AC3E}">
        <p14:creationId xmlns:p14="http://schemas.microsoft.com/office/powerpoint/2010/main" val="1473312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D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813" y="292100"/>
            <a:ext cx="3962895" cy="17907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719140" y="838200"/>
            <a:ext cx="2379431" cy="7535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600" dirty="0">
                <a:solidFill>
                  <a:srgbClr val="FFFFFF">
                    <a:alpha val="100000"/>
                  </a:srgbClr>
                </a:solidFill>
                <a:latin typeface="Arial Regular" pitchFamily="34" charset="0"/>
                <a:ea typeface="Arial Regular" pitchFamily="34" charset="-122"/>
                <a:cs typeface="Arial Regular" pitchFamily="34" charset="-120"/>
              </a:rPr>
              <a:t>Министерство науки</a:t>
            </a:r>
            <a:endParaRPr lang="en-US" sz="1600" dirty="0"/>
          </a:p>
          <a:p>
            <a:pPr marL="0" indent="0" algn="l">
              <a:buNone/>
            </a:pPr>
            <a:r>
              <a:rPr lang="en-US" sz="1600" dirty="0">
                <a:solidFill>
                  <a:srgbClr val="FFFFFF">
                    <a:alpha val="100000"/>
                  </a:srgbClr>
                </a:solidFill>
                <a:latin typeface="Arial Regular" pitchFamily="34" charset="0"/>
                <a:ea typeface="Arial Regular" pitchFamily="34" charset="-122"/>
                <a:cs typeface="Arial Regular" pitchFamily="34" charset="-120"/>
              </a:rPr>
              <a:t>и высшего образования </a:t>
            </a:r>
            <a:endParaRPr lang="en-US" sz="1600" dirty="0"/>
          </a:p>
          <a:p>
            <a:pPr marL="0" indent="0" algn="l">
              <a:buNone/>
            </a:pPr>
            <a:r>
              <a:rPr lang="en-US" sz="1600" dirty="0">
                <a:solidFill>
                  <a:srgbClr val="FFFFFF">
                    <a:alpha val="100000"/>
                  </a:srgbClr>
                </a:solidFill>
                <a:latin typeface="Arial Regular" pitchFamily="34" charset="0"/>
                <a:ea typeface="Arial Regular" pitchFamily="34" charset="-122"/>
                <a:cs typeface="Arial Regular" pitchFamily="34" charset="-120"/>
              </a:rPr>
              <a:t>Республики Казахстан</a:t>
            </a:r>
            <a:endParaRPr lang="en-US" sz="16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8698" y="711200"/>
            <a:ext cx="914514" cy="952500"/>
          </a:xfrm>
          <a:prstGeom prst="rect">
            <a:avLst/>
          </a:prstGeom>
        </p:spPr>
      </p:pic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973746" y="0"/>
            <a:ext cx="1956108" cy="13716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7862FC6-8E7A-46FD-A52E-91B3434FE53E}"/>
              </a:ext>
            </a:extLst>
          </p:cNvPr>
          <p:cNvSpPr txBox="1"/>
          <p:nvPr/>
        </p:nvSpPr>
        <p:spPr>
          <a:xfrm>
            <a:off x="901812" y="3368078"/>
            <a:ext cx="19699081" cy="80329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96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дает признание?</a:t>
            </a:r>
          </a:p>
          <a:p>
            <a:pPr marL="540000" indent="-5400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доступ к продолжению образования</a:t>
            </a:r>
          </a:p>
          <a:p>
            <a:pPr marL="540000" indent="-5400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доступ на рынок труда </a:t>
            </a:r>
          </a:p>
          <a:p>
            <a:pPr marL="540000" indent="-5400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доверие к качеству образования</a:t>
            </a:r>
          </a:p>
          <a:p>
            <a:pPr marL="540000" indent="-5400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содействие повышению качества образовательных учреждений</a:t>
            </a:r>
          </a:p>
          <a:p>
            <a:pPr marL="540000" indent="-5400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ru-RU" sz="6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одействие</a:t>
            </a:r>
            <a:r>
              <a:rPr lang="ru-RU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международному пониманию систем высшего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4987007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23989" y="659941"/>
            <a:ext cx="22909733" cy="821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ru-RU" sz="4800" b="1" dirty="0">
                <a:solidFill>
                  <a:srgbClr val="007DA5">
                    <a:alpha val="100000"/>
                  </a:srgbClr>
                </a:solidFill>
                <a:latin typeface="Arial Bold" pitchFamily="34" charset="0"/>
                <a:ea typeface="Arial Bold" pitchFamily="34" charset="-122"/>
                <a:cs typeface="Arial Bold" pitchFamily="34" charset="-120"/>
              </a:rPr>
              <a:t>ГЛОБАЛЬНАЯ КОНВЕНЦИЯ О ПРИЗНАНИИ СВИДЕТЕЛЬСТВ, ОТНОСЯЩИХСЯ К ВЫСШЕМУ ОБРАЗОВАНИЮ</a:t>
            </a:r>
            <a:br>
              <a:rPr lang="ru-RU" sz="4800" b="1" dirty="0">
                <a:solidFill>
                  <a:srgbClr val="007DA5">
                    <a:alpha val="100000"/>
                  </a:srgbClr>
                </a:solidFill>
                <a:latin typeface="Arial Bold" pitchFamily="34" charset="0"/>
                <a:ea typeface="Arial Bold" pitchFamily="34" charset="-122"/>
                <a:cs typeface="Arial Bold" pitchFamily="34" charset="-120"/>
              </a:rPr>
            </a:br>
            <a:r>
              <a:rPr lang="ru-RU" sz="4400" b="1" dirty="0">
                <a:latin typeface="Arial Bold" pitchFamily="34" charset="0"/>
                <a:ea typeface="Arial Bold" pitchFamily="34" charset="-122"/>
                <a:cs typeface="Arial Bold" pitchFamily="34" charset="-120"/>
              </a:rPr>
              <a:t>ГЛОБАЛЬНАЯ КОНВЕНЦИЯ</a:t>
            </a:r>
            <a:br>
              <a:rPr lang="ru-RU" sz="4800" b="1" dirty="0">
                <a:solidFill>
                  <a:srgbClr val="007DA5">
                    <a:alpha val="100000"/>
                  </a:srgbClr>
                </a:solidFill>
                <a:latin typeface="Arial Bold" pitchFamily="34" charset="0"/>
                <a:ea typeface="Arial Bold" pitchFamily="34" charset="-122"/>
                <a:cs typeface="Arial Bold" pitchFamily="34" charset="-120"/>
              </a:rPr>
            </a:br>
            <a:r>
              <a:rPr lang="ru-RU" sz="3200" dirty="0">
                <a:latin typeface="Arial Bold" pitchFamily="34" charset="0"/>
                <a:ea typeface="Arial Bold" pitchFamily="34" charset="-122"/>
                <a:cs typeface="Arial Bold" pitchFamily="34" charset="-120"/>
              </a:rPr>
              <a:t>Дата и место принятия: 25 ноября 2019 г. - Париж, Франция</a:t>
            </a:r>
            <a:br>
              <a:rPr lang="ru-RU" sz="4800" b="1" dirty="0">
                <a:solidFill>
                  <a:srgbClr val="007DA5">
                    <a:alpha val="100000"/>
                  </a:srgbClr>
                </a:solidFill>
                <a:latin typeface="Arial Bold" pitchFamily="34" charset="0"/>
                <a:ea typeface="Arial Bold" pitchFamily="34" charset="-122"/>
                <a:cs typeface="Arial Bold" pitchFamily="34" charset="-120"/>
              </a:rPr>
            </a:br>
            <a:endParaRPr lang="ru-RU" sz="4800" b="1" dirty="0">
              <a:solidFill>
                <a:srgbClr val="007DA5">
                  <a:alpha val="100000"/>
                </a:srgbClr>
              </a:solidFill>
              <a:latin typeface="Arial Bold" pitchFamily="34" charset="0"/>
              <a:ea typeface="Arial Bold" pitchFamily="34" charset="-122"/>
              <a:cs typeface="Arial Bold" pitchFamily="34" charset="-120"/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FAF15006-1590-4F7A-9416-2FD18C75A3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8435679"/>
              </p:ext>
            </p:extLst>
          </p:nvPr>
        </p:nvGraphicFramePr>
        <p:xfrm>
          <a:off x="723988" y="3535929"/>
          <a:ext cx="23073857" cy="98145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401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012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5616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7708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391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endParaRPr lang="ru-RU" sz="2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rgbClr val="007DA5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Страна</a:t>
                      </a:r>
                      <a:endParaRPr lang="ru-RU" sz="2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rgbClr val="007DA5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Дата вступления </a:t>
                      </a:r>
                      <a:endParaRPr lang="ru-RU" sz="2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rgbClr val="007DA5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Статус</a:t>
                      </a:r>
                      <a:endParaRPr lang="ru-RU" sz="2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rgbClr val="007D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391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Андорра</a:t>
                      </a:r>
                      <a:endParaRPr lang="ru-RU" sz="2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5декабря 2022</a:t>
                      </a:r>
                      <a:endParaRPr lang="ru-RU" sz="2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Ратификация </a:t>
                      </a:r>
                      <a:endParaRPr lang="ru-RU" sz="21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391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21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Австралия</a:t>
                      </a:r>
                      <a:endParaRPr lang="ru-RU" sz="2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 декабря 2022</a:t>
                      </a:r>
                      <a:endParaRPr lang="ru-RU" sz="21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Ратификация</a:t>
                      </a:r>
                      <a:endParaRPr lang="ru-RU" sz="2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391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2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Армения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февраля 2022</a:t>
                      </a:r>
                      <a:endParaRPr lang="ru-RU" sz="21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Ратификация</a:t>
                      </a:r>
                      <a:endParaRPr lang="ru-RU" sz="2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391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2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Великобритания</a:t>
                      </a:r>
                      <a:endParaRPr lang="ru-RU" sz="2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марта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2022</a:t>
                      </a:r>
                      <a:endParaRPr lang="ru-RU" sz="2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Ратификация</a:t>
                      </a:r>
                      <a:endParaRPr lang="ru-RU" sz="2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391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21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Исландия</a:t>
                      </a:r>
                      <a:endParaRPr lang="ru-RU" sz="2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декабря 2022</a:t>
                      </a:r>
                      <a:endParaRPr lang="ru-RU" sz="21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Принятие</a:t>
                      </a:r>
                      <a:endParaRPr lang="ru-RU" sz="21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391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2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Кабо-Верде</a:t>
                      </a:r>
                      <a:endParaRPr lang="ru-RU" sz="2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октября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2022 </a:t>
                      </a:r>
                      <a:endParaRPr lang="ru-RU" sz="2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Ратификация</a:t>
                      </a:r>
                      <a:endParaRPr lang="ru-RU" sz="2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391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21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Кот-д'Ивуар</a:t>
                      </a:r>
                      <a:endParaRPr lang="ru-RU" sz="2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апреля 2022</a:t>
                      </a:r>
                      <a:endParaRPr lang="ru-RU" sz="21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Ратификация</a:t>
                      </a:r>
                      <a:endParaRPr lang="ru-RU" sz="21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391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2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Куба</a:t>
                      </a:r>
                      <a:endParaRPr lang="ru-RU" sz="2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апреля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2022</a:t>
                      </a:r>
                      <a:endParaRPr lang="ru-RU" sz="2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Ратификация</a:t>
                      </a:r>
                      <a:endParaRPr lang="ru-RU" sz="2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391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2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Литва </a:t>
                      </a:r>
                      <a:endParaRPr lang="ru-RU" sz="21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января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2022</a:t>
                      </a:r>
                      <a:endParaRPr lang="ru-RU" sz="2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Ратификация</a:t>
                      </a:r>
                      <a:endParaRPr lang="ru-RU" sz="21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1391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2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Никарагуа</a:t>
                      </a:r>
                      <a:endParaRPr lang="ru-RU" sz="2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октября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2020</a:t>
                      </a:r>
                      <a:endParaRPr lang="ru-RU" sz="2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Ратификация</a:t>
                      </a:r>
                      <a:endParaRPr lang="ru-RU" sz="2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1391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ru-RU" sz="21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Норвегия </a:t>
                      </a:r>
                      <a:endParaRPr lang="ru-RU" sz="21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июня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2020</a:t>
                      </a:r>
                      <a:endParaRPr lang="ru-RU" sz="2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Утверждение</a:t>
                      </a:r>
                      <a:endParaRPr lang="ru-RU" sz="2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1391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ru-RU" sz="2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Палестина</a:t>
                      </a:r>
                      <a:endParaRPr lang="ru-RU" sz="2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апреля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2022</a:t>
                      </a:r>
                      <a:endParaRPr lang="ru-RU" sz="2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Ратификация</a:t>
                      </a:r>
                      <a:endParaRPr lang="ru-RU" sz="2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1391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ru-RU" sz="2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Румыния </a:t>
                      </a:r>
                      <a:endParaRPr lang="ru-RU" sz="21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июля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2021</a:t>
                      </a:r>
                      <a:endParaRPr lang="ru-RU" sz="2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Принятие</a:t>
                      </a:r>
                      <a:endParaRPr lang="ru-RU" sz="21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41391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ru-RU" sz="2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Святой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Престол</a:t>
                      </a:r>
                      <a:endParaRPr lang="ru-RU" sz="2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декабря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2021</a:t>
                      </a:r>
                      <a:endParaRPr lang="ru-RU" sz="2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Ратификация</a:t>
                      </a:r>
                      <a:endParaRPr lang="ru-RU" sz="2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41391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ru-RU" sz="2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Словакия </a:t>
                      </a:r>
                      <a:endParaRPr lang="ru-RU" sz="21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июля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2021</a:t>
                      </a:r>
                      <a:endParaRPr lang="ru-RU" sz="2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Ратификация</a:t>
                      </a:r>
                      <a:endParaRPr lang="ru-RU" sz="21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41391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ru-RU" sz="2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Тунис</a:t>
                      </a:r>
                      <a:endParaRPr lang="ru-RU" sz="2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ноября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2021</a:t>
                      </a:r>
                      <a:endParaRPr lang="ru-RU" sz="2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Ратификация</a:t>
                      </a:r>
                      <a:endParaRPr lang="ru-RU" sz="2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41391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ru-RU" sz="2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Уругвай</a:t>
                      </a:r>
                      <a:endParaRPr lang="ru-RU" sz="21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апреля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2023</a:t>
                      </a:r>
                      <a:endParaRPr lang="ru-RU" sz="2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Ратификация</a:t>
                      </a:r>
                      <a:endParaRPr lang="ru-RU" sz="21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41391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ru-RU" sz="2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Франция</a:t>
                      </a:r>
                      <a:endParaRPr lang="ru-RU" sz="2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июля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2021</a:t>
                      </a:r>
                      <a:endParaRPr lang="ru-RU" sz="2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Принятие</a:t>
                      </a:r>
                      <a:endParaRPr lang="ru-RU" sz="2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41391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  <a:endParaRPr lang="ru-RU" sz="2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Хорватия</a:t>
                      </a:r>
                      <a:endParaRPr lang="ru-RU" sz="21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октября 2021</a:t>
                      </a:r>
                      <a:endParaRPr lang="ru-RU" sz="21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Ратификация</a:t>
                      </a:r>
                      <a:endParaRPr lang="ru-RU" sz="2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41391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ru-RU" sz="2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Швеция</a:t>
                      </a:r>
                      <a:endParaRPr lang="ru-RU" sz="2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мая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2022</a:t>
                      </a:r>
                      <a:endParaRPr lang="ru-RU" sz="2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Ратификация</a:t>
                      </a:r>
                      <a:endParaRPr lang="ru-RU" sz="2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41391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  <a:endParaRPr lang="ru-RU" sz="2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Эстония </a:t>
                      </a:r>
                      <a:endParaRPr lang="ru-RU" sz="21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 июня 2021</a:t>
                      </a:r>
                      <a:endParaRPr lang="ru-RU" sz="21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Утверждение </a:t>
                      </a:r>
                      <a:endParaRPr lang="ru-RU" sz="2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41391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lang="ru-RU" sz="2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Япония</a:t>
                      </a:r>
                      <a:endParaRPr lang="ru-RU" sz="2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сентября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2022</a:t>
                      </a:r>
                      <a:endParaRPr lang="ru-RU" sz="2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Принятие</a:t>
                      </a:r>
                      <a:endParaRPr lang="ru-RU" sz="2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1622" marR="121622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4735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23990" y="608572"/>
            <a:ext cx="15376622" cy="16281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ru-RU" sz="6000" b="1" dirty="0">
                <a:solidFill>
                  <a:srgbClr val="007DA5">
                    <a:alpha val="100000"/>
                  </a:srgbClr>
                </a:solidFill>
                <a:latin typeface="Arial Bold" pitchFamily="34" charset="0"/>
                <a:ea typeface="Arial Bold" pitchFamily="34" charset="-122"/>
                <a:cs typeface="Arial Bold" pitchFamily="34" charset="-120"/>
              </a:rPr>
              <a:t>Обязательства Казахстана, вытекающие от ратификации Глобальной Конвенции</a:t>
            </a:r>
          </a:p>
        </p:txBody>
      </p:sp>
      <p:pic>
        <p:nvPicPr>
          <p:cNvPr id="32" name="Image 0" descr="preencoded.png">
            <a:extLst>
              <a:ext uri="{FF2B5EF4-FFF2-40B4-BE49-F238E27FC236}">
                <a16:creationId xmlns:a16="http://schemas.microsoft.com/office/drawing/2014/main" id="{898029A9-56C2-4FE1-B666-27DB60206F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50369" y="393700"/>
            <a:ext cx="2857857" cy="1295400"/>
          </a:xfrm>
          <a:prstGeom prst="rect">
            <a:avLst/>
          </a:prstGeom>
        </p:spPr>
      </p:pic>
      <p:sp>
        <p:nvSpPr>
          <p:cNvPr id="36" name="Text 1">
            <a:extLst>
              <a:ext uri="{FF2B5EF4-FFF2-40B4-BE49-F238E27FC236}">
                <a16:creationId xmlns:a16="http://schemas.microsoft.com/office/drawing/2014/main" id="{576675E9-D5CC-403C-9E14-60A28A099B85}"/>
              </a:ext>
            </a:extLst>
          </p:cNvPr>
          <p:cNvSpPr/>
          <p:nvPr/>
        </p:nvSpPr>
        <p:spPr>
          <a:xfrm>
            <a:off x="21745118" y="736600"/>
            <a:ext cx="2091528" cy="6688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400" dirty="0">
                <a:solidFill>
                  <a:srgbClr val="000000">
                    <a:alpha val="100000"/>
                  </a:srgbClr>
                </a:solidFill>
                <a:latin typeface="Arial Regular" pitchFamily="34" charset="0"/>
                <a:ea typeface="Arial Regular" pitchFamily="34" charset="-122"/>
                <a:cs typeface="Arial Regular" pitchFamily="34" charset="-120"/>
              </a:rPr>
              <a:t>Министерство науки</a:t>
            </a:r>
            <a:endParaRPr lang="en-US" sz="1400" dirty="0"/>
          </a:p>
          <a:p>
            <a:pPr marL="0" indent="0" algn="l">
              <a:buNone/>
            </a:pPr>
            <a:r>
              <a:rPr lang="en-US" sz="1400" dirty="0">
                <a:solidFill>
                  <a:srgbClr val="000000">
                    <a:alpha val="100000"/>
                  </a:srgbClr>
                </a:solidFill>
                <a:latin typeface="Arial Regular" pitchFamily="34" charset="0"/>
                <a:ea typeface="Arial Regular" pitchFamily="34" charset="-122"/>
                <a:cs typeface="Arial Regular" pitchFamily="34" charset="-120"/>
              </a:rPr>
              <a:t>и высшего образования </a:t>
            </a:r>
            <a:endParaRPr lang="en-US" sz="1400" dirty="0"/>
          </a:p>
          <a:p>
            <a:pPr marL="0" indent="0" algn="l">
              <a:buNone/>
            </a:pPr>
            <a:r>
              <a:rPr lang="en-US" sz="1400" dirty="0">
                <a:solidFill>
                  <a:srgbClr val="000000">
                    <a:alpha val="100000"/>
                  </a:srgbClr>
                </a:solidFill>
                <a:latin typeface="Arial Regular" pitchFamily="34" charset="0"/>
                <a:ea typeface="Arial Regular" pitchFamily="34" charset="-122"/>
                <a:cs typeface="Arial Regular" pitchFamily="34" charset="-120"/>
              </a:rPr>
              <a:t>Республики Казахстан</a:t>
            </a:r>
            <a:endParaRPr lang="en-US" sz="1400" dirty="0"/>
          </a:p>
        </p:txBody>
      </p:sp>
      <p:pic>
        <p:nvPicPr>
          <p:cNvPr id="52" name="Image 1" descr="preencoded.png">
            <a:extLst>
              <a:ext uri="{FF2B5EF4-FFF2-40B4-BE49-F238E27FC236}">
                <a16:creationId xmlns:a16="http://schemas.microsoft.com/office/drawing/2014/main" id="{1320D3DF-6E41-4525-9277-478A5841DC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56007" y="698500"/>
            <a:ext cx="673184" cy="698500"/>
          </a:xfrm>
          <a:prstGeom prst="rect">
            <a:avLst/>
          </a:prstGeom>
        </p:spPr>
      </p:pic>
      <p:sp>
        <p:nvSpPr>
          <p:cNvPr id="7" name="Объект 2">
            <a:extLst>
              <a:ext uri="{FF2B5EF4-FFF2-40B4-BE49-F238E27FC236}">
                <a16:creationId xmlns:a16="http://schemas.microsoft.com/office/drawing/2014/main" id="{6A9A713B-8220-46BF-BF22-FF8C89E71175}"/>
              </a:ext>
            </a:extLst>
          </p:cNvPr>
          <p:cNvSpPr txBox="1">
            <a:spLocks/>
          </p:cNvSpPr>
          <p:nvPr/>
        </p:nvSpPr>
        <p:spPr>
          <a:xfrm>
            <a:off x="889484" y="3644900"/>
            <a:ext cx="22608206" cy="9334500"/>
          </a:xfr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предоставлять доступ к официальной и точной информации в отношении своей системы высшего образования, квалификаций, гарантии качества и рамок квалификаций, в соответствующих случаях;</a:t>
            </a:r>
          </a:p>
          <a:p>
            <a:pPr>
              <a:spcBef>
                <a:spcPts val="0"/>
              </a:spcBef>
            </a:pP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признавать квалификации и документально подтвержденное или удостоверенное предшествующее образование, полученные в других государствах - участниках </a:t>
            </a:r>
          </a:p>
          <a:p>
            <a:pPr>
              <a:spcBef>
                <a:spcPts val="0"/>
              </a:spcBef>
            </a:pP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признавать квалификации высшего образования, присвоенные другим государством-участником, кроме случаев, когда может быть доказано наличие существенных различий между квалификацией</a:t>
            </a:r>
          </a:p>
          <a:p>
            <a:pPr>
              <a:spcBef>
                <a:spcPts val="0"/>
              </a:spcBef>
            </a:pP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предоставлять его обладателю права подачи документов для продолжения обучения по программе высшего образования на условиях, аналогичных тем, которые применяет к обладателям своих квалификаций высшего образования государство-участник, у которого испрашивается признание, кроме случаев, когда может быть доказано наличие существенных различий.</a:t>
            </a:r>
          </a:p>
          <a:p>
            <a:pPr>
              <a:spcBef>
                <a:spcPts val="0"/>
              </a:spcBef>
            </a:pP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оценивать квалификации высшего образования, которые были получены в рамках признанных нетрадиционных моделей обучения, подпадающих под сопоставимые механизмы гарантии качества и признаваемых государством-участником в качестве неотъемлемой части его системы высшего образования</a:t>
            </a:r>
          </a:p>
          <a:p>
            <a:pPr>
              <a:spcBef>
                <a:spcPts val="0"/>
              </a:spcBef>
            </a:pP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оценивать квалификации высшего образования, полученные в рамках трансграничного образования, международной программы, предусматривающей присвоение совместных степеней, или любой другой совместной программы более чем в одной стране</a:t>
            </a:r>
          </a:p>
          <a:p>
            <a:pPr>
              <a:spcBef>
                <a:spcPts val="0"/>
              </a:spcBef>
            </a:pP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предоставлять обладателю права использовать наименование квалификации высшего образования в соответствии с законами и нормативными положениями государства-участника</a:t>
            </a:r>
            <a:r>
              <a:rPr lang="en-US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признавать квалификации высшего образования, выданные в рамках трансграничного образования или осуществляющими деятельность под ее юрисдикцией иностранными образовательными учреждениями, при условии соблюдения определенных требований законодательства или нормативных положений государства-участника</a:t>
            </a:r>
          </a:p>
          <a:p>
            <a:pPr>
              <a:spcBef>
                <a:spcPts val="0"/>
              </a:spcBef>
            </a:pP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признавать неполное образование беженцев и перемещенных лиц и полученных ими квалификаций</a:t>
            </a:r>
          </a:p>
          <a:p>
            <a:pPr>
              <a:spcBef>
                <a:spcPts val="0"/>
              </a:spcBef>
            </a:pPr>
            <a:r>
              <a:rPr lang="ru-RU" sz="2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создать транспарентную систему, содержащую полную информацию относительно квалификаций, а также результатов обучения, полученных на ее территории.</a:t>
            </a:r>
          </a:p>
        </p:txBody>
      </p:sp>
    </p:spTree>
    <p:extLst>
      <p:ext uri="{BB962C8B-B14F-4D97-AF65-F5344CB8AC3E}">
        <p14:creationId xmlns:p14="http://schemas.microsoft.com/office/powerpoint/2010/main" val="9270382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23990" y="608572"/>
            <a:ext cx="15376622" cy="16281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ru-RU" sz="6000" b="1" dirty="0">
                <a:solidFill>
                  <a:srgbClr val="007DA5">
                    <a:alpha val="100000"/>
                  </a:srgbClr>
                </a:solidFill>
                <a:latin typeface="Arial Bold" pitchFamily="34" charset="0"/>
                <a:ea typeface="Arial Bold" pitchFamily="34" charset="-122"/>
                <a:cs typeface="Arial Bold" pitchFamily="34" charset="-120"/>
              </a:rPr>
              <a:t>НПА, в которые возможно потребуется  внесение поправок после ратификации Токийской и Глобальной конвенций</a:t>
            </a:r>
          </a:p>
        </p:txBody>
      </p:sp>
      <p:pic>
        <p:nvPicPr>
          <p:cNvPr id="32" name="Image 0" descr="preencoded.png">
            <a:extLst>
              <a:ext uri="{FF2B5EF4-FFF2-40B4-BE49-F238E27FC236}">
                <a16:creationId xmlns:a16="http://schemas.microsoft.com/office/drawing/2014/main" id="{898029A9-56C2-4FE1-B666-27DB60206F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50369" y="608572"/>
            <a:ext cx="2857857" cy="1295400"/>
          </a:xfrm>
          <a:prstGeom prst="rect">
            <a:avLst/>
          </a:prstGeom>
        </p:spPr>
      </p:pic>
      <p:sp>
        <p:nvSpPr>
          <p:cNvPr id="36" name="Text 1">
            <a:extLst>
              <a:ext uri="{FF2B5EF4-FFF2-40B4-BE49-F238E27FC236}">
                <a16:creationId xmlns:a16="http://schemas.microsoft.com/office/drawing/2014/main" id="{576675E9-D5CC-403C-9E14-60A28A099B85}"/>
              </a:ext>
            </a:extLst>
          </p:cNvPr>
          <p:cNvSpPr/>
          <p:nvPr/>
        </p:nvSpPr>
        <p:spPr>
          <a:xfrm>
            <a:off x="21745118" y="951472"/>
            <a:ext cx="2091528" cy="6688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400" dirty="0">
                <a:solidFill>
                  <a:srgbClr val="000000">
                    <a:alpha val="100000"/>
                  </a:srgbClr>
                </a:solidFill>
                <a:latin typeface="Arial Regular" pitchFamily="34" charset="0"/>
                <a:ea typeface="Arial Regular" pitchFamily="34" charset="-122"/>
                <a:cs typeface="Arial Regular" pitchFamily="34" charset="-120"/>
              </a:rPr>
              <a:t>Министерство науки</a:t>
            </a:r>
            <a:endParaRPr lang="en-US" sz="1400" dirty="0"/>
          </a:p>
          <a:p>
            <a:pPr marL="0" indent="0" algn="l">
              <a:buNone/>
            </a:pPr>
            <a:r>
              <a:rPr lang="en-US" sz="1400" dirty="0">
                <a:solidFill>
                  <a:srgbClr val="000000">
                    <a:alpha val="100000"/>
                  </a:srgbClr>
                </a:solidFill>
                <a:latin typeface="Arial Regular" pitchFamily="34" charset="0"/>
                <a:ea typeface="Arial Regular" pitchFamily="34" charset="-122"/>
                <a:cs typeface="Arial Regular" pitchFamily="34" charset="-120"/>
              </a:rPr>
              <a:t>и высшего образования </a:t>
            </a:r>
            <a:endParaRPr lang="en-US" sz="1400" dirty="0"/>
          </a:p>
          <a:p>
            <a:pPr marL="0" indent="0" algn="l">
              <a:buNone/>
            </a:pPr>
            <a:r>
              <a:rPr lang="en-US" sz="1400" dirty="0">
                <a:solidFill>
                  <a:srgbClr val="000000">
                    <a:alpha val="100000"/>
                  </a:srgbClr>
                </a:solidFill>
                <a:latin typeface="Arial Regular" pitchFamily="34" charset="0"/>
                <a:ea typeface="Arial Regular" pitchFamily="34" charset="-122"/>
                <a:cs typeface="Arial Regular" pitchFamily="34" charset="-120"/>
              </a:rPr>
              <a:t>Республики Казахстан</a:t>
            </a:r>
            <a:endParaRPr lang="en-US" sz="1400" dirty="0"/>
          </a:p>
        </p:txBody>
      </p:sp>
      <p:pic>
        <p:nvPicPr>
          <p:cNvPr id="52" name="Image 1" descr="preencoded.png">
            <a:extLst>
              <a:ext uri="{FF2B5EF4-FFF2-40B4-BE49-F238E27FC236}">
                <a16:creationId xmlns:a16="http://schemas.microsoft.com/office/drawing/2014/main" id="{1320D3DF-6E41-4525-9277-478A5841DC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56007" y="913372"/>
            <a:ext cx="673184" cy="698500"/>
          </a:xfrm>
          <a:prstGeom prst="rect">
            <a:avLst/>
          </a:prstGeom>
        </p:spPr>
      </p:pic>
      <p:sp>
        <p:nvSpPr>
          <p:cNvPr id="7" name="Объект 2">
            <a:extLst>
              <a:ext uri="{FF2B5EF4-FFF2-40B4-BE49-F238E27FC236}">
                <a16:creationId xmlns:a16="http://schemas.microsoft.com/office/drawing/2014/main" id="{6A9A713B-8220-46BF-BF22-FF8C89E71175}"/>
              </a:ext>
            </a:extLst>
          </p:cNvPr>
          <p:cNvSpPr txBox="1">
            <a:spLocks/>
          </p:cNvSpPr>
          <p:nvPr/>
        </p:nvSpPr>
        <p:spPr>
          <a:xfrm>
            <a:off x="889484" y="5467675"/>
            <a:ext cx="22608206" cy="4983285"/>
          </a:xfr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ru-RU" sz="4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Закон об образовании;</a:t>
            </a:r>
          </a:p>
          <a:p>
            <a:pPr>
              <a:spcBef>
                <a:spcPts val="0"/>
              </a:spcBef>
            </a:pPr>
            <a:r>
              <a:rPr lang="ru-RU" sz="4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Правила признания документов об образовании;</a:t>
            </a:r>
          </a:p>
          <a:p>
            <a:pPr>
              <a:spcBef>
                <a:spcPts val="0"/>
              </a:spcBef>
            </a:pPr>
            <a:r>
              <a:rPr lang="ru-RU" sz="4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Закон о профессиональных квалификациях;</a:t>
            </a:r>
          </a:p>
          <a:p>
            <a:pPr>
              <a:spcBef>
                <a:spcPts val="0"/>
              </a:spcBef>
            </a:pPr>
            <a:r>
              <a:rPr lang="ru-RU" sz="4800" dirty="0"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Правила признания организаций, предоставляющих неформальное образование, и формирования перечня признанных организаций, предоставляющих неформальное образование.</a:t>
            </a:r>
          </a:p>
        </p:txBody>
      </p:sp>
    </p:spTree>
    <p:extLst>
      <p:ext uri="{BB962C8B-B14F-4D97-AF65-F5344CB8AC3E}">
        <p14:creationId xmlns:p14="http://schemas.microsoft.com/office/powerpoint/2010/main" val="42832962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D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01813" y="6588369"/>
            <a:ext cx="19797541" cy="11400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kk-KZ" sz="6400" b="1" dirty="0">
                <a:solidFill>
                  <a:srgbClr val="FFEA9E">
                    <a:alpha val="100000"/>
                  </a:srgbClr>
                </a:solidFill>
                <a:latin typeface="Arial Bold" pitchFamily="34" charset="0"/>
                <a:ea typeface="Arial Bold" pitchFamily="34" charset="-122"/>
                <a:cs typeface="Arial Bold" pitchFamily="34" charset="-120"/>
              </a:rPr>
              <a:t>СПАСИБО ЗА ВНИМАНИЕ!</a:t>
            </a:r>
            <a:endParaRPr lang="en-US" sz="64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813" y="292100"/>
            <a:ext cx="3962895" cy="17907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719140" y="838200"/>
            <a:ext cx="2379431" cy="7535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600" dirty="0">
                <a:solidFill>
                  <a:srgbClr val="FFFFFF">
                    <a:alpha val="100000"/>
                  </a:srgbClr>
                </a:solidFill>
                <a:latin typeface="Arial Regular" pitchFamily="34" charset="0"/>
                <a:ea typeface="Arial Regular" pitchFamily="34" charset="-122"/>
                <a:cs typeface="Arial Regular" pitchFamily="34" charset="-120"/>
              </a:rPr>
              <a:t>Министерство науки</a:t>
            </a:r>
            <a:endParaRPr lang="en-US" sz="1600" dirty="0"/>
          </a:p>
          <a:p>
            <a:pPr marL="0" indent="0" algn="l">
              <a:buNone/>
            </a:pPr>
            <a:r>
              <a:rPr lang="en-US" sz="1600" dirty="0">
                <a:solidFill>
                  <a:srgbClr val="FFFFFF">
                    <a:alpha val="100000"/>
                  </a:srgbClr>
                </a:solidFill>
                <a:latin typeface="Arial Regular" pitchFamily="34" charset="0"/>
                <a:ea typeface="Arial Regular" pitchFamily="34" charset="-122"/>
                <a:cs typeface="Arial Regular" pitchFamily="34" charset="-120"/>
              </a:rPr>
              <a:t>и высшего образования </a:t>
            </a:r>
            <a:endParaRPr lang="en-US" sz="1600" dirty="0"/>
          </a:p>
          <a:p>
            <a:pPr marL="0" indent="0" algn="l">
              <a:buNone/>
            </a:pPr>
            <a:r>
              <a:rPr lang="en-US" sz="1600" dirty="0">
                <a:solidFill>
                  <a:srgbClr val="FFFFFF">
                    <a:alpha val="100000"/>
                  </a:srgbClr>
                </a:solidFill>
                <a:latin typeface="Arial Regular" pitchFamily="34" charset="0"/>
                <a:ea typeface="Arial Regular" pitchFamily="34" charset="-122"/>
                <a:cs typeface="Arial Regular" pitchFamily="34" charset="-120"/>
              </a:rPr>
              <a:t>Республики Казахстан</a:t>
            </a:r>
            <a:endParaRPr lang="en-US" sz="16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8698" y="711200"/>
            <a:ext cx="914514" cy="95250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901813" y="12611100"/>
            <a:ext cx="2730841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400" dirty="0">
                <a:solidFill>
                  <a:srgbClr val="FFFFFF">
                    <a:alpha val="100000"/>
                  </a:srgbClr>
                </a:solidFill>
                <a:latin typeface="Arial Regular" pitchFamily="34" charset="0"/>
                <a:ea typeface="Arial Regular" pitchFamily="34" charset="-122"/>
                <a:cs typeface="Arial Regular" pitchFamily="34" charset="-120"/>
              </a:rPr>
              <a:t>г. Астана, 2023 год</a:t>
            </a:r>
            <a:endParaRPr lang="en-US" sz="24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973746" y="0"/>
            <a:ext cx="1956108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1970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23990" y="736600"/>
            <a:ext cx="15681422" cy="821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ru-RU" sz="4800" b="1" dirty="0">
                <a:solidFill>
                  <a:srgbClr val="007DA5">
                    <a:alpha val="100000"/>
                  </a:srgbClr>
                </a:solidFill>
                <a:latin typeface="Arial Bold" pitchFamily="34" charset="0"/>
                <a:ea typeface="Arial Bold" pitchFamily="34" charset="-122"/>
                <a:cs typeface="Arial Bold" pitchFamily="34" charset="-120"/>
              </a:rPr>
              <a:t>Основные этапы развития системы признания иностранного образования и квалификаций</a:t>
            </a: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50369" y="393700"/>
            <a:ext cx="2857857" cy="12954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1745118" y="736600"/>
            <a:ext cx="2091528" cy="6688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400" dirty="0">
                <a:solidFill>
                  <a:srgbClr val="000000">
                    <a:alpha val="100000"/>
                  </a:srgbClr>
                </a:solidFill>
                <a:latin typeface="Arial Regular" pitchFamily="34" charset="0"/>
                <a:ea typeface="Arial Regular" pitchFamily="34" charset="-122"/>
                <a:cs typeface="Arial Regular" pitchFamily="34" charset="-120"/>
              </a:rPr>
              <a:t>Министерство науки</a:t>
            </a:r>
            <a:endParaRPr lang="en-US" sz="1400" dirty="0"/>
          </a:p>
          <a:p>
            <a:pPr marL="0" indent="0" algn="l">
              <a:buNone/>
            </a:pPr>
            <a:r>
              <a:rPr lang="en-US" sz="1400" dirty="0">
                <a:solidFill>
                  <a:srgbClr val="000000">
                    <a:alpha val="100000"/>
                  </a:srgbClr>
                </a:solidFill>
                <a:latin typeface="Arial Regular" pitchFamily="34" charset="0"/>
                <a:ea typeface="Arial Regular" pitchFamily="34" charset="-122"/>
                <a:cs typeface="Arial Regular" pitchFamily="34" charset="-120"/>
              </a:rPr>
              <a:t>и высшего образования </a:t>
            </a:r>
            <a:endParaRPr lang="en-US" sz="1400" dirty="0"/>
          </a:p>
          <a:p>
            <a:pPr marL="0" indent="0" algn="l">
              <a:buNone/>
            </a:pPr>
            <a:r>
              <a:rPr lang="en-US" sz="1400" dirty="0">
                <a:solidFill>
                  <a:srgbClr val="000000">
                    <a:alpha val="100000"/>
                  </a:srgbClr>
                </a:solidFill>
                <a:latin typeface="Arial Regular" pitchFamily="34" charset="0"/>
                <a:ea typeface="Arial Regular" pitchFamily="34" charset="-122"/>
                <a:cs typeface="Arial Regular" pitchFamily="34" charset="-120"/>
              </a:rPr>
              <a:t>Республики Казахстан</a:t>
            </a:r>
            <a:endParaRPr lang="en-US" sz="14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56007" y="698500"/>
            <a:ext cx="673184" cy="698500"/>
          </a:xfrm>
          <a:prstGeom prst="rect">
            <a:avLst/>
          </a:prstGeom>
        </p:spPr>
      </p:pic>
      <p:sp>
        <p:nvSpPr>
          <p:cNvPr id="79" name="Прямоугольник 78">
            <a:extLst>
              <a:ext uri="{FF2B5EF4-FFF2-40B4-BE49-F238E27FC236}">
                <a16:creationId xmlns:a16="http://schemas.microsoft.com/office/drawing/2014/main" id="{F20E267E-80A5-47A9-B0FF-E63CFCCA32F3}"/>
              </a:ext>
            </a:extLst>
          </p:cNvPr>
          <p:cNvSpPr/>
          <p:nvPr/>
        </p:nvSpPr>
        <p:spPr>
          <a:xfrm>
            <a:off x="723990" y="3354808"/>
            <a:ext cx="7560298" cy="1828800"/>
          </a:xfrm>
          <a:prstGeom prst="rect">
            <a:avLst/>
          </a:prstGeom>
          <a:solidFill>
            <a:srgbClr val="007DA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Первый этап (1960–1991 гг.)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46F91970-6A7A-4F54-AAD2-82F80ECD5B5D}"/>
              </a:ext>
            </a:extLst>
          </p:cNvPr>
          <p:cNvSpPr txBox="1"/>
          <p:nvPr/>
        </p:nvSpPr>
        <p:spPr>
          <a:xfrm>
            <a:off x="10683340" y="2994488"/>
            <a:ext cx="13153305" cy="2308324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В этот период была сформирована первоначальная нормативно-правовая база признания квалификаций, представленная конвенциями и дополняющими актами Совета Европы и ЮНЕСКО.</a:t>
            </a:r>
          </a:p>
        </p:txBody>
      </p:sp>
      <p:sp>
        <p:nvSpPr>
          <p:cNvPr id="81" name="Прямоугольник 80">
            <a:extLst>
              <a:ext uri="{FF2B5EF4-FFF2-40B4-BE49-F238E27FC236}">
                <a16:creationId xmlns:a16="http://schemas.microsoft.com/office/drawing/2014/main" id="{DC0706F7-75D0-4CF9-8A60-16A71539893F}"/>
              </a:ext>
            </a:extLst>
          </p:cNvPr>
          <p:cNvSpPr/>
          <p:nvPr/>
        </p:nvSpPr>
        <p:spPr>
          <a:xfrm>
            <a:off x="723990" y="6942225"/>
            <a:ext cx="7560298" cy="1828800"/>
          </a:xfrm>
          <a:prstGeom prst="rect">
            <a:avLst/>
          </a:prstGeom>
          <a:solidFill>
            <a:srgbClr val="007DA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Второй этап (1991–1997 гг.)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B2EC83A9-06D9-4784-978B-0F8657AF1D18}"/>
              </a:ext>
            </a:extLst>
          </p:cNvPr>
          <p:cNvSpPr txBox="1"/>
          <p:nvPr/>
        </p:nvSpPr>
        <p:spPr>
          <a:xfrm>
            <a:off x="10683340" y="6979462"/>
            <a:ext cx="13153305" cy="1754326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Переходный этап, в ходе которого в европейских странах проводилась интенсивная работа над идеями и содержанием будущей Лиссабонской конвенции. </a:t>
            </a:r>
          </a:p>
        </p:txBody>
      </p:sp>
      <p:sp>
        <p:nvSpPr>
          <p:cNvPr id="84" name="Прямоугольник 83">
            <a:extLst>
              <a:ext uri="{FF2B5EF4-FFF2-40B4-BE49-F238E27FC236}">
                <a16:creationId xmlns:a16="http://schemas.microsoft.com/office/drawing/2014/main" id="{5360886F-1B7B-4413-B6EF-712D0E7D3D6E}"/>
              </a:ext>
            </a:extLst>
          </p:cNvPr>
          <p:cNvSpPr/>
          <p:nvPr/>
        </p:nvSpPr>
        <p:spPr>
          <a:xfrm>
            <a:off x="723990" y="10529642"/>
            <a:ext cx="7560298" cy="1828800"/>
          </a:xfrm>
          <a:prstGeom prst="rect">
            <a:avLst/>
          </a:prstGeom>
          <a:solidFill>
            <a:srgbClr val="007DA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Третий этап (1997 – </a:t>
            </a:r>
            <a:r>
              <a:rPr 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н.в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418FE7CE-4FE1-4649-B916-306C51B8E618}"/>
              </a:ext>
            </a:extLst>
          </p:cNvPr>
          <p:cNvSpPr txBox="1"/>
          <p:nvPr/>
        </p:nvSpPr>
        <p:spPr>
          <a:xfrm>
            <a:off x="10683340" y="10843877"/>
            <a:ext cx="13153305" cy="1200329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Характеризуется введением в действие Лиссабонской Конвенции и ее повсеместным распространением.</a:t>
            </a:r>
          </a:p>
        </p:txBody>
      </p:sp>
      <p:sp>
        <p:nvSpPr>
          <p:cNvPr id="86" name="Стрелка: вправо 85">
            <a:extLst>
              <a:ext uri="{FF2B5EF4-FFF2-40B4-BE49-F238E27FC236}">
                <a16:creationId xmlns:a16="http://schemas.microsoft.com/office/drawing/2014/main" id="{C728E763-E5F2-4176-888F-112FF0BAAE62}"/>
              </a:ext>
            </a:extLst>
          </p:cNvPr>
          <p:cNvSpPr/>
          <p:nvPr/>
        </p:nvSpPr>
        <p:spPr>
          <a:xfrm>
            <a:off x="8808226" y="3585876"/>
            <a:ext cx="1351176" cy="1319752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/>
          </a:p>
        </p:txBody>
      </p:sp>
      <p:sp>
        <p:nvSpPr>
          <p:cNvPr id="87" name="Стрелка: вправо 86">
            <a:extLst>
              <a:ext uri="{FF2B5EF4-FFF2-40B4-BE49-F238E27FC236}">
                <a16:creationId xmlns:a16="http://schemas.microsoft.com/office/drawing/2014/main" id="{CE9B2991-AD3D-40DB-8E6D-089287873E5E}"/>
              </a:ext>
            </a:extLst>
          </p:cNvPr>
          <p:cNvSpPr/>
          <p:nvPr/>
        </p:nvSpPr>
        <p:spPr>
          <a:xfrm>
            <a:off x="8808226" y="7196749"/>
            <a:ext cx="1351176" cy="1319752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/>
          </a:p>
        </p:txBody>
      </p:sp>
      <p:sp>
        <p:nvSpPr>
          <p:cNvPr id="88" name="Стрелка: вправо 87">
            <a:extLst>
              <a:ext uri="{FF2B5EF4-FFF2-40B4-BE49-F238E27FC236}">
                <a16:creationId xmlns:a16="http://schemas.microsoft.com/office/drawing/2014/main" id="{F57C4B9B-42C8-447D-B317-B3A57152E7D1}"/>
              </a:ext>
            </a:extLst>
          </p:cNvPr>
          <p:cNvSpPr/>
          <p:nvPr/>
        </p:nvSpPr>
        <p:spPr>
          <a:xfrm>
            <a:off x="8808226" y="10807622"/>
            <a:ext cx="1351176" cy="1319752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/>
          </a:p>
        </p:txBody>
      </p:sp>
    </p:spTree>
    <p:extLst>
      <p:ext uri="{BB962C8B-B14F-4D97-AF65-F5344CB8AC3E}">
        <p14:creationId xmlns:p14="http://schemas.microsoft.com/office/powerpoint/2010/main" val="26111605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23990" y="575733"/>
            <a:ext cx="20486504" cy="821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ru-RU" sz="4800" b="1" dirty="0">
                <a:solidFill>
                  <a:srgbClr val="007DA5">
                    <a:alpha val="100000"/>
                  </a:srgbClr>
                </a:solidFill>
                <a:latin typeface="Arial Bold" pitchFamily="34" charset="0"/>
                <a:ea typeface="Arial Bold" pitchFamily="34" charset="-122"/>
                <a:cs typeface="Arial Bold" pitchFamily="34" charset="-120"/>
              </a:rPr>
              <a:t>МЕЖДУНАРОДНЫЕ ДОГОВОРА (СОГЛАШЕНИЯ)</a:t>
            </a:r>
            <a:endParaRPr lang="en-US" sz="4800" b="1" dirty="0">
              <a:solidFill>
                <a:srgbClr val="007DA5">
                  <a:alpha val="100000"/>
                </a:srgbClr>
              </a:solidFill>
              <a:latin typeface="Arial Bold" pitchFamily="34" charset="0"/>
              <a:ea typeface="Arial Bold" pitchFamily="34" charset="-122"/>
              <a:cs typeface="Arial Bold" pitchFamily="34" charset="-120"/>
            </a:endParaRPr>
          </a:p>
          <a:p>
            <a:pPr marL="0" indent="0" algn="l">
              <a:buNone/>
            </a:pPr>
            <a:r>
              <a:rPr lang="ru-RU" sz="4800" b="1" dirty="0">
                <a:solidFill>
                  <a:srgbClr val="007DA5">
                    <a:alpha val="100000"/>
                  </a:srgbClr>
                </a:solidFill>
                <a:latin typeface="Arial Bold" pitchFamily="34" charset="0"/>
                <a:ea typeface="Arial Bold" pitchFamily="34" charset="-122"/>
                <a:cs typeface="Arial Bold" pitchFamily="34" charset="-120"/>
              </a:rPr>
              <a:t>В ОБЛАСТИ ПРИЗНАНИЯ ДОКУМЕНТОВ ОБ ОБРАЗОВАНИИ</a:t>
            </a:r>
          </a:p>
        </p:txBody>
      </p:sp>
      <p:sp>
        <p:nvSpPr>
          <p:cNvPr id="17" name="Text 1">
            <a:extLst>
              <a:ext uri="{FF2B5EF4-FFF2-40B4-BE49-F238E27FC236}">
                <a16:creationId xmlns:a16="http://schemas.microsoft.com/office/drawing/2014/main" id="{933580E7-A40C-4D81-8854-C2DFCB68284B}"/>
              </a:ext>
            </a:extLst>
          </p:cNvPr>
          <p:cNvSpPr/>
          <p:nvPr/>
        </p:nvSpPr>
        <p:spPr>
          <a:xfrm>
            <a:off x="21745118" y="736600"/>
            <a:ext cx="2091528" cy="6688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400" dirty="0">
                <a:solidFill>
                  <a:srgbClr val="000000">
                    <a:alpha val="100000"/>
                  </a:srgbClr>
                </a:solidFill>
                <a:latin typeface="Arial Regular" pitchFamily="34" charset="0"/>
                <a:ea typeface="Arial Regular" pitchFamily="34" charset="-122"/>
                <a:cs typeface="Arial Regular" pitchFamily="34" charset="-120"/>
              </a:rPr>
              <a:t>Министерство науки</a:t>
            </a:r>
            <a:endParaRPr lang="en-US" sz="1400" dirty="0"/>
          </a:p>
          <a:p>
            <a:pPr marL="0" indent="0" algn="l">
              <a:buNone/>
            </a:pPr>
            <a:r>
              <a:rPr lang="en-US" sz="1400" dirty="0">
                <a:solidFill>
                  <a:srgbClr val="000000">
                    <a:alpha val="100000"/>
                  </a:srgbClr>
                </a:solidFill>
                <a:latin typeface="Arial Regular" pitchFamily="34" charset="0"/>
                <a:ea typeface="Arial Regular" pitchFamily="34" charset="-122"/>
                <a:cs typeface="Arial Regular" pitchFamily="34" charset="-120"/>
              </a:rPr>
              <a:t>и высшего образования </a:t>
            </a:r>
            <a:endParaRPr lang="en-US" sz="1400" dirty="0"/>
          </a:p>
          <a:p>
            <a:pPr marL="0" indent="0" algn="l">
              <a:buNone/>
            </a:pPr>
            <a:r>
              <a:rPr lang="en-US" sz="1400" dirty="0">
                <a:solidFill>
                  <a:srgbClr val="000000">
                    <a:alpha val="100000"/>
                  </a:srgbClr>
                </a:solidFill>
                <a:latin typeface="Arial Regular" pitchFamily="34" charset="0"/>
                <a:ea typeface="Arial Regular" pitchFamily="34" charset="-122"/>
                <a:cs typeface="Arial Regular" pitchFamily="34" charset="-120"/>
              </a:rPr>
              <a:t>Республики Казахстан</a:t>
            </a:r>
            <a:endParaRPr lang="en-US" sz="1400" dirty="0"/>
          </a:p>
        </p:txBody>
      </p:sp>
      <p:pic>
        <p:nvPicPr>
          <p:cNvPr id="18" name="Image 1" descr="preencoded.png">
            <a:extLst>
              <a:ext uri="{FF2B5EF4-FFF2-40B4-BE49-F238E27FC236}">
                <a16:creationId xmlns:a16="http://schemas.microsoft.com/office/drawing/2014/main" id="{E273E872-0A49-44B8-BD8E-5209E42408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56007" y="698500"/>
            <a:ext cx="673184" cy="698500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65A8EE6E-C2DD-40B7-98FB-67A4C58859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567" y="2546599"/>
            <a:ext cx="1439604" cy="1619586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Скругленный прямоугольник 1">
            <a:extLst>
              <a:ext uri="{FF2B5EF4-FFF2-40B4-BE49-F238E27FC236}">
                <a16:creationId xmlns:a16="http://schemas.microsoft.com/office/drawing/2014/main" id="{10426D0C-AC24-4982-98C3-12C98EB3F001}"/>
              </a:ext>
            </a:extLst>
          </p:cNvPr>
          <p:cNvSpPr/>
          <p:nvPr/>
        </p:nvSpPr>
        <p:spPr>
          <a:xfrm>
            <a:off x="2025550" y="7743801"/>
            <a:ext cx="2062002" cy="831808"/>
          </a:xfrm>
          <a:prstGeom prst="roundRect">
            <a:avLst/>
          </a:prstGeom>
          <a:solidFill>
            <a:srgbClr val="007D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1992</a:t>
            </a:r>
          </a:p>
        </p:txBody>
      </p:sp>
      <p:sp>
        <p:nvSpPr>
          <p:cNvPr id="27" name="Freeform 17">
            <a:extLst>
              <a:ext uri="{FF2B5EF4-FFF2-40B4-BE49-F238E27FC236}">
                <a16:creationId xmlns:a16="http://schemas.microsoft.com/office/drawing/2014/main" id="{3FD1880F-56E8-46C7-8D62-6BCFBEDE1DEC}"/>
              </a:ext>
            </a:extLst>
          </p:cNvPr>
          <p:cNvSpPr/>
          <p:nvPr/>
        </p:nvSpPr>
        <p:spPr>
          <a:xfrm rot="16200000">
            <a:off x="2469611" y="6572340"/>
            <a:ext cx="114728" cy="375630"/>
          </a:xfrm>
          <a:custGeom>
            <a:avLst/>
            <a:gdLst/>
            <a:ahLst/>
            <a:cxnLst/>
            <a:rect l="l" t="t" r="r" b="b"/>
            <a:pathLst>
              <a:path w="407115" h="408940">
                <a:moveTo>
                  <a:pt x="203558" y="0"/>
                </a:moveTo>
                <a:cubicBezTo>
                  <a:pt x="316126" y="503"/>
                  <a:pt x="407115" y="91900"/>
                  <a:pt x="407115" y="204470"/>
                </a:cubicBezTo>
                <a:cubicBezTo>
                  <a:pt x="407115" y="317040"/>
                  <a:pt x="316126" y="408437"/>
                  <a:pt x="203558" y="408940"/>
                </a:cubicBezTo>
                <a:cubicBezTo>
                  <a:pt x="90989" y="408437"/>
                  <a:pt x="0" y="317040"/>
                  <a:pt x="0" y="204470"/>
                </a:cubicBezTo>
                <a:cubicBezTo>
                  <a:pt x="0" y="91900"/>
                  <a:pt x="90989" y="503"/>
                  <a:pt x="203558" y="0"/>
                </a:cubicBezTo>
                <a:close/>
              </a:path>
            </a:pathLst>
          </a:custGeom>
          <a:solidFill>
            <a:srgbClr val="FFFFFF"/>
          </a:solidFill>
        </p:spPr>
      </p:sp>
      <p:sp>
        <p:nvSpPr>
          <p:cNvPr id="28" name="Скругленный прямоугольник 61">
            <a:extLst>
              <a:ext uri="{FF2B5EF4-FFF2-40B4-BE49-F238E27FC236}">
                <a16:creationId xmlns:a16="http://schemas.microsoft.com/office/drawing/2014/main" id="{8C8A4751-90BC-4E8C-815B-34B25840B049}"/>
              </a:ext>
            </a:extLst>
          </p:cNvPr>
          <p:cNvSpPr/>
          <p:nvPr/>
        </p:nvSpPr>
        <p:spPr>
          <a:xfrm>
            <a:off x="5058470" y="7743801"/>
            <a:ext cx="2062002" cy="831808"/>
          </a:xfrm>
          <a:prstGeom prst="roundRect">
            <a:avLst/>
          </a:prstGeom>
          <a:solidFill>
            <a:srgbClr val="007D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1997</a:t>
            </a:r>
          </a:p>
        </p:txBody>
      </p:sp>
      <p:sp>
        <p:nvSpPr>
          <p:cNvPr id="29" name="Скругленный прямоугольник 62">
            <a:extLst>
              <a:ext uri="{FF2B5EF4-FFF2-40B4-BE49-F238E27FC236}">
                <a16:creationId xmlns:a16="http://schemas.microsoft.com/office/drawing/2014/main" id="{8CF4E3B7-A72B-4F67-9312-434665DD848B}"/>
              </a:ext>
            </a:extLst>
          </p:cNvPr>
          <p:cNvSpPr/>
          <p:nvPr/>
        </p:nvSpPr>
        <p:spPr>
          <a:xfrm>
            <a:off x="8091390" y="7743801"/>
            <a:ext cx="2062002" cy="831808"/>
          </a:xfrm>
          <a:prstGeom prst="roundRect">
            <a:avLst/>
          </a:prstGeom>
          <a:solidFill>
            <a:srgbClr val="007D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2001</a:t>
            </a:r>
          </a:p>
        </p:txBody>
      </p:sp>
      <p:sp>
        <p:nvSpPr>
          <p:cNvPr id="31" name="Скругленный прямоугольник 64">
            <a:extLst>
              <a:ext uri="{FF2B5EF4-FFF2-40B4-BE49-F238E27FC236}">
                <a16:creationId xmlns:a16="http://schemas.microsoft.com/office/drawing/2014/main" id="{D7C9E154-CF6F-4159-943D-2E62D28CA879}"/>
              </a:ext>
            </a:extLst>
          </p:cNvPr>
          <p:cNvSpPr/>
          <p:nvPr/>
        </p:nvSpPr>
        <p:spPr>
          <a:xfrm>
            <a:off x="12857958" y="7707029"/>
            <a:ext cx="2062002" cy="905352"/>
          </a:xfrm>
          <a:prstGeom prst="roundRect">
            <a:avLst/>
          </a:prstGeom>
          <a:solidFill>
            <a:srgbClr val="007D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2006</a:t>
            </a:r>
          </a:p>
        </p:txBody>
      </p:sp>
      <p:sp>
        <p:nvSpPr>
          <p:cNvPr id="33" name="Скругленный прямоугольник 65">
            <a:extLst>
              <a:ext uri="{FF2B5EF4-FFF2-40B4-BE49-F238E27FC236}">
                <a16:creationId xmlns:a16="http://schemas.microsoft.com/office/drawing/2014/main" id="{3C3538A8-C622-40D9-9F3F-C12429785219}"/>
              </a:ext>
            </a:extLst>
          </p:cNvPr>
          <p:cNvSpPr/>
          <p:nvPr/>
        </p:nvSpPr>
        <p:spPr>
          <a:xfrm>
            <a:off x="17270980" y="7743801"/>
            <a:ext cx="2062002" cy="831808"/>
          </a:xfrm>
          <a:prstGeom prst="roundRect">
            <a:avLst/>
          </a:prstGeom>
          <a:solidFill>
            <a:srgbClr val="007D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2014</a:t>
            </a:r>
          </a:p>
        </p:txBody>
      </p:sp>
      <p:sp>
        <p:nvSpPr>
          <p:cNvPr id="34" name="Скругленный прямоугольник 66">
            <a:extLst>
              <a:ext uri="{FF2B5EF4-FFF2-40B4-BE49-F238E27FC236}">
                <a16:creationId xmlns:a16="http://schemas.microsoft.com/office/drawing/2014/main" id="{1D4E60B8-9BF0-417D-92F3-D7EDEE9BD617}"/>
              </a:ext>
            </a:extLst>
          </p:cNvPr>
          <p:cNvSpPr/>
          <p:nvPr/>
        </p:nvSpPr>
        <p:spPr>
          <a:xfrm>
            <a:off x="20102162" y="7743801"/>
            <a:ext cx="2062002" cy="831808"/>
          </a:xfrm>
          <a:prstGeom prst="roundRect">
            <a:avLst/>
          </a:prstGeom>
          <a:solidFill>
            <a:srgbClr val="007D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2019</a:t>
            </a:r>
          </a:p>
        </p:txBody>
      </p:sp>
      <p:cxnSp>
        <p:nvCxnSpPr>
          <p:cNvPr id="35" name="Прямая со стрелкой 34">
            <a:extLst>
              <a:ext uri="{FF2B5EF4-FFF2-40B4-BE49-F238E27FC236}">
                <a16:creationId xmlns:a16="http://schemas.microsoft.com/office/drawing/2014/main" id="{0F84A3A1-B84D-4D8B-BF7C-C9F00A72B3F5}"/>
              </a:ext>
            </a:extLst>
          </p:cNvPr>
          <p:cNvCxnSpPr/>
          <p:nvPr/>
        </p:nvCxnSpPr>
        <p:spPr>
          <a:xfrm>
            <a:off x="3056549" y="6412465"/>
            <a:ext cx="0" cy="9918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>
            <a:extLst>
              <a:ext uri="{FF2B5EF4-FFF2-40B4-BE49-F238E27FC236}">
                <a16:creationId xmlns:a16="http://schemas.microsoft.com/office/drawing/2014/main" id="{751E1363-F187-40F8-BB4C-FAFC3E7F468B}"/>
              </a:ext>
            </a:extLst>
          </p:cNvPr>
          <p:cNvCxnSpPr>
            <a:cxnSpLocks/>
          </p:cNvCxnSpPr>
          <p:nvPr/>
        </p:nvCxnSpPr>
        <p:spPr>
          <a:xfrm flipV="1">
            <a:off x="6089469" y="8819870"/>
            <a:ext cx="0" cy="7006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>
            <a:extLst>
              <a:ext uri="{FF2B5EF4-FFF2-40B4-BE49-F238E27FC236}">
                <a16:creationId xmlns:a16="http://schemas.microsoft.com/office/drawing/2014/main" id="{3F0E4F6A-D0CA-4895-BAA3-BED4FEBE9819}"/>
              </a:ext>
            </a:extLst>
          </p:cNvPr>
          <p:cNvCxnSpPr/>
          <p:nvPr/>
        </p:nvCxnSpPr>
        <p:spPr>
          <a:xfrm>
            <a:off x="9196511" y="6562281"/>
            <a:ext cx="0" cy="9918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>
            <a:extLst>
              <a:ext uri="{FF2B5EF4-FFF2-40B4-BE49-F238E27FC236}">
                <a16:creationId xmlns:a16="http://schemas.microsoft.com/office/drawing/2014/main" id="{13756D7D-A017-4483-97EA-F974FBFF36E0}"/>
              </a:ext>
            </a:extLst>
          </p:cNvPr>
          <p:cNvCxnSpPr>
            <a:cxnSpLocks/>
          </p:cNvCxnSpPr>
          <p:nvPr/>
        </p:nvCxnSpPr>
        <p:spPr>
          <a:xfrm>
            <a:off x="13888958" y="6760155"/>
            <a:ext cx="0" cy="6442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>
            <a:extLst>
              <a:ext uri="{FF2B5EF4-FFF2-40B4-BE49-F238E27FC236}">
                <a16:creationId xmlns:a16="http://schemas.microsoft.com/office/drawing/2014/main" id="{76EE22D6-8ABE-493A-AFCD-E6CBE2C28F38}"/>
              </a:ext>
            </a:extLst>
          </p:cNvPr>
          <p:cNvCxnSpPr/>
          <p:nvPr/>
        </p:nvCxnSpPr>
        <p:spPr>
          <a:xfrm>
            <a:off x="18301979" y="6528217"/>
            <a:ext cx="0" cy="9918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>
            <a:extLst>
              <a:ext uri="{FF2B5EF4-FFF2-40B4-BE49-F238E27FC236}">
                <a16:creationId xmlns:a16="http://schemas.microsoft.com/office/drawing/2014/main" id="{5B073F6C-93C9-45EE-B0A1-2479CE48A4A4}"/>
              </a:ext>
            </a:extLst>
          </p:cNvPr>
          <p:cNvCxnSpPr>
            <a:cxnSpLocks/>
          </p:cNvCxnSpPr>
          <p:nvPr/>
        </p:nvCxnSpPr>
        <p:spPr>
          <a:xfrm flipV="1">
            <a:off x="9142317" y="8819870"/>
            <a:ext cx="0" cy="7697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>
            <a:extLst>
              <a:ext uri="{FF2B5EF4-FFF2-40B4-BE49-F238E27FC236}">
                <a16:creationId xmlns:a16="http://schemas.microsoft.com/office/drawing/2014/main" id="{95515EA6-4F04-4F3C-8CD2-61558A02405F}"/>
              </a:ext>
            </a:extLst>
          </p:cNvPr>
          <p:cNvCxnSpPr>
            <a:cxnSpLocks/>
          </p:cNvCxnSpPr>
          <p:nvPr/>
        </p:nvCxnSpPr>
        <p:spPr>
          <a:xfrm flipV="1">
            <a:off x="13955811" y="8819870"/>
            <a:ext cx="0" cy="7697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>
            <a:extLst>
              <a:ext uri="{FF2B5EF4-FFF2-40B4-BE49-F238E27FC236}">
                <a16:creationId xmlns:a16="http://schemas.microsoft.com/office/drawing/2014/main" id="{EAF19419-3BDD-428F-AC15-1927E0F29FDF}"/>
              </a:ext>
            </a:extLst>
          </p:cNvPr>
          <p:cNvCxnSpPr>
            <a:cxnSpLocks/>
          </p:cNvCxnSpPr>
          <p:nvPr/>
        </p:nvCxnSpPr>
        <p:spPr>
          <a:xfrm flipV="1">
            <a:off x="21459343" y="8794067"/>
            <a:ext cx="0" cy="12105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85B5C848-1E8C-4F1E-83D0-B7713D3A82B7}"/>
              </a:ext>
            </a:extLst>
          </p:cNvPr>
          <p:cNvSpPr/>
          <p:nvPr/>
        </p:nvSpPr>
        <p:spPr>
          <a:xfrm>
            <a:off x="509488" y="4346288"/>
            <a:ext cx="478675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Соглашение о сотрудничестве в области образования (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Содружество Независимых  Государств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Соглашение от 15 мая 1992 года)</a:t>
            </a: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4CB3599E-6B42-4E38-93C8-A5C4F16504CE}"/>
              </a:ext>
            </a:extLst>
          </p:cNvPr>
          <p:cNvSpPr/>
          <p:nvPr/>
        </p:nvSpPr>
        <p:spPr>
          <a:xfrm>
            <a:off x="4632471" y="9747154"/>
            <a:ext cx="288829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7D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Лиссабонская </a:t>
            </a:r>
          </a:p>
          <a:p>
            <a:r>
              <a:rPr lang="ru-RU" sz="2400" b="1" dirty="0">
                <a:solidFill>
                  <a:srgbClr val="007D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конвенция 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13 декабря 1997 г. </a:t>
            </a: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AAE0ED47-B515-4C62-A1D1-0053F8D7A333}"/>
              </a:ext>
            </a:extLst>
          </p:cNvPr>
          <p:cNvSpPr/>
          <p:nvPr/>
        </p:nvSpPr>
        <p:spPr>
          <a:xfrm>
            <a:off x="7120472" y="2821067"/>
            <a:ext cx="512477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Соглашение между Правительством Республики Казахстан и Кабинетом Министров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Украины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о взаимном признании и эквивалентности документов об образовании и ученых (научных) степенях и ученых званиях (Астана, 26 сентября 2001 года)</a:t>
            </a:r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35C1746A-B411-45BF-BB61-7EB71E66F5BF}"/>
              </a:ext>
            </a:extLst>
          </p:cNvPr>
          <p:cNvSpPr/>
          <p:nvPr/>
        </p:nvSpPr>
        <p:spPr>
          <a:xfrm>
            <a:off x="7478181" y="9747154"/>
            <a:ext cx="443947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Соглашение между Правительством Республики Казахстан и Правительством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Туркменистана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о взаимном признании документов об образовании, ученых степенях и званиях (Астана, 5 июля 2001 года)</a:t>
            </a:r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E2924D9F-5035-41B7-9C9F-2D7F3A14384C}"/>
              </a:ext>
            </a:extLst>
          </p:cNvPr>
          <p:cNvSpPr/>
          <p:nvPr/>
        </p:nvSpPr>
        <p:spPr>
          <a:xfrm>
            <a:off x="12245244" y="9747154"/>
            <a:ext cx="477359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Соглашение между Правительством Республики Казахстан и Правительством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Китайской Народной Республики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о взаимном признании документов об образовании и ученых степенях (Пекин, 20 декабря 2006 года)</a:t>
            </a: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0B4D1F71-4FCD-4E7A-889C-ED2A70ED1689}"/>
              </a:ext>
            </a:extLst>
          </p:cNvPr>
          <p:cNvSpPr/>
          <p:nvPr/>
        </p:nvSpPr>
        <p:spPr>
          <a:xfrm>
            <a:off x="12245244" y="2880041"/>
            <a:ext cx="453668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Соглашение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Содружеств Независимых Государств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 взаимном признании и эквивалентности документов о среднем (общем) образовании, начальном профессиональном и среднем профессиональном (специальном) образовании от 23 января 2006 г.</a:t>
            </a:r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D12FF960-FA43-408C-8C90-2BF0C6C55B17}"/>
              </a:ext>
            </a:extLst>
          </p:cNvPr>
          <p:cNvSpPr/>
          <p:nvPr/>
        </p:nvSpPr>
        <p:spPr>
          <a:xfrm>
            <a:off x="17195398" y="4372785"/>
            <a:ext cx="640397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 ратификации Договора о </a:t>
            </a:r>
          </a:p>
          <a:p>
            <a:r>
              <a:rPr lang="ru-RU" sz="2400" b="1" dirty="0">
                <a:solidFill>
                  <a:srgbClr val="007D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Евразийском экономическом союзе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(пункт 3 статья 97)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от 14 октября 2014 года</a:t>
            </a:r>
          </a:p>
        </p:txBody>
      </p: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4DAF310C-0781-4CB5-8DC5-12C79724D0D9}"/>
              </a:ext>
            </a:extLst>
          </p:cNvPr>
          <p:cNvSpPr/>
          <p:nvPr/>
        </p:nvSpPr>
        <p:spPr>
          <a:xfrm>
            <a:off x="17195398" y="9717501"/>
            <a:ext cx="683001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Соглашение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между Министерством образования и науки Республики Казахстан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и Министерством образования, культуры, науки и спорта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Монголии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 взаимном признании документов об образовании,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ученых степенях и званиях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(г.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Нур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-Султан, 10 октября 2019 года)</a:t>
            </a:r>
          </a:p>
        </p:txBody>
      </p:sp>
    </p:spTree>
    <p:extLst>
      <p:ext uri="{BB962C8B-B14F-4D97-AF65-F5344CB8AC3E}">
        <p14:creationId xmlns:p14="http://schemas.microsoft.com/office/powerpoint/2010/main" val="15109789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23990" y="736600"/>
            <a:ext cx="15681422" cy="821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ru-RU" sz="4800" b="1" dirty="0">
                <a:solidFill>
                  <a:srgbClr val="007DA5">
                    <a:alpha val="100000"/>
                  </a:srgbClr>
                </a:solidFill>
                <a:latin typeface="Arial Bold" pitchFamily="34" charset="0"/>
                <a:ea typeface="Arial Bold" pitchFamily="34" charset="-122"/>
                <a:cs typeface="Arial Bold" pitchFamily="34" charset="-120"/>
              </a:rPr>
              <a:t>Региональные конвенции</a:t>
            </a:r>
            <a:endParaRPr lang="en-US" sz="4800" b="1" dirty="0">
              <a:solidFill>
                <a:srgbClr val="007DA5">
                  <a:alpha val="100000"/>
                </a:srgbClr>
              </a:solidFill>
              <a:latin typeface="Arial Bold" pitchFamily="34" charset="0"/>
              <a:ea typeface="Arial Bold" pitchFamily="34" charset="-122"/>
              <a:cs typeface="Arial Bold" pitchFamily="34" charset="-120"/>
            </a:endParaRPr>
          </a:p>
          <a:p>
            <a:pPr marL="0" indent="0" algn="l">
              <a:buNone/>
            </a:pPr>
            <a:r>
              <a:rPr lang="ru-RU" sz="4800" b="1" dirty="0">
                <a:solidFill>
                  <a:srgbClr val="007DA5">
                    <a:alpha val="100000"/>
                  </a:srgbClr>
                </a:solidFill>
                <a:latin typeface="Arial Bold" pitchFamily="34" charset="0"/>
                <a:ea typeface="Arial Bold" pitchFamily="34" charset="-122"/>
                <a:cs typeface="Arial Bold" pitchFamily="34" charset="-120"/>
              </a:rPr>
              <a:t>в области признания квалификаций</a:t>
            </a: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50369" y="393700"/>
            <a:ext cx="2857857" cy="12954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1745118" y="736600"/>
            <a:ext cx="2091528" cy="6688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400" dirty="0">
                <a:solidFill>
                  <a:srgbClr val="000000">
                    <a:alpha val="100000"/>
                  </a:srgbClr>
                </a:solidFill>
                <a:latin typeface="Arial Regular" pitchFamily="34" charset="0"/>
                <a:ea typeface="Arial Regular" pitchFamily="34" charset="-122"/>
                <a:cs typeface="Arial Regular" pitchFamily="34" charset="-120"/>
              </a:rPr>
              <a:t>Министерство науки</a:t>
            </a:r>
            <a:endParaRPr lang="en-US" sz="1400" dirty="0"/>
          </a:p>
          <a:p>
            <a:pPr marL="0" indent="0" algn="l">
              <a:buNone/>
            </a:pPr>
            <a:r>
              <a:rPr lang="en-US" sz="1400" dirty="0">
                <a:solidFill>
                  <a:srgbClr val="000000">
                    <a:alpha val="100000"/>
                  </a:srgbClr>
                </a:solidFill>
                <a:latin typeface="Arial Regular" pitchFamily="34" charset="0"/>
                <a:ea typeface="Arial Regular" pitchFamily="34" charset="-122"/>
                <a:cs typeface="Arial Regular" pitchFamily="34" charset="-120"/>
              </a:rPr>
              <a:t>и высшего образования </a:t>
            </a:r>
            <a:endParaRPr lang="en-US" sz="1400" dirty="0"/>
          </a:p>
          <a:p>
            <a:pPr marL="0" indent="0" algn="l">
              <a:buNone/>
            </a:pPr>
            <a:r>
              <a:rPr lang="en-US" sz="1400" dirty="0">
                <a:solidFill>
                  <a:srgbClr val="000000">
                    <a:alpha val="100000"/>
                  </a:srgbClr>
                </a:solidFill>
                <a:latin typeface="Arial Regular" pitchFamily="34" charset="0"/>
                <a:ea typeface="Arial Regular" pitchFamily="34" charset="-122"/>
                <a:cs typeface="Arial Regular" pitchFamily="34" charset="-120"/>
              </a:rPr>
              <a:t>Республики Казахстан</a:t>
            </a:r>
            <a:endParaRPr lang="en-US" sz="14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56007" y="698500"/>
            <a:ext cx="673184" cy="6985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2B82289-FCFE-4941-9070-CAB8B4606D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89250" y="3518953"/>
            <a:ext cx="14866938" cy="980334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77CED714-37BB-4A80-8006-BB5AFD449353}"/>
              </a:ext>
            </a:extLst>
          </p:cNvPr>
          <p:cNvSpPr txBox="1"/>
          <p:nvPr/>
        </p:nvSpPr>
        <p:spPr>
          <a:xfrm>
            <a:off x="12456447" y="9619260"/>
            <a:ext cx="11208914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Конвенция о признании учебных курсов, свидетельств, дипломов, степеней и других квалификационных документов о высшем образовании в государствах Африки (Аддис-Абеба, 12 декабря 2014 г.)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23C2C0D-7067-4F81-9F61-E8D9AB10D45C}"/>
              </a:ext>
            </a:extLst>
          </p:cNvPr>
          <p:cNvSpPr txBox="1"/>
          <p:nvPr/>
        </p:nvSpPr>
        <p:spPr>
          <a:xfrm>
            <a:off x="11583168" y="5090281"/>
            <a:ext cx="1059325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Конвенция о признании учебных курсов, дипломов и степеней в области высшего образования в арабских государствах (Париж, 22 декабря 1978 года)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26D285C-C33B-4743-8C12-E8A6F4995C2C}"/>
              </a:ext>
            </a:extLst>
          </p:cNvPr>
          <p:cNvSpPr txBox="1"/>
          <p:nvPr/>
        </p:nvSpPr>
        <p:spPr>
          <a:xfrm>
            <a:off x="550528" y="4183312"/>
            <a:ext cx="7769982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Региональная конвенция о признании учебных курсов, степеней и дипломов о высшем образовании в странах Латинской Америки и Карибского бассейна, Буэнос-Айрес, Аргентина, 13 июля 2019 г. (Буэнос-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Айресская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конвенция)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8CA4D2E-BF47-4C97-A9FB-14F051E60ABD}"/>
              </a:ext>
            </a:extLst>
          </p:cNvPr>
          <p:cNvSpPr txBox="1"/>
          <p:nvPr/>
        </p:nvSpPr>
        <p:spPr>
          <a:xfrm>
            <a:off x="11169339" y="2828464"/>
            <a:ext cx="1037707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Конвенция о признании квалификаций, относящихся к высшему образованию в Европейском регионе, 1997 г. (Лиссабонская конвенция)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DF3DBC0-00C4-406E-8CA1-318A16344DD0}"/>
              </a:ext>
            </a:extLst>
          </p:cNvPr>
          <p:cNvSpPr txBox="1"/>
          <p:nvPr/>
        </p:nvSpPr>
        <p:spPr>
          <a:xfrm>
            <a:off x="17322021" y="6820521"/>
            <a:ext cx="6514626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Азиатско-Тихоокеанская региональная конвенция о признании квалификаций в области высшего образования (Токийская конвенция 2011 г.)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AD0264BC-323C-465A-906E-5D1150DAA669}"/>
              </a:ext>
            </a:extLst>
          </p:cNvPr>
          <p:cNvCxnSpPr>
            <a:cxnSpLocks/>
          </p:cNvCxnSpPr>
          <p:nvPr/>
        </p:nvCxnSpPr>
        <p:spPr>
          <a:xfrm flipV="1">
            <a:off x="11051235" y="2976943"/>
            <a:ext cx="0" cy="5451386"/>
          </a:xfrm>
          <a:prstGeom prst="line">
            <a:avLst/>
          </a:prstGeom>
          <a:ln>
            <a:solidFill>
              <a:srgbClr val="007D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40DBA6A2-C34A-4D62-B2C3-BC7E028A17F4}"/>
              </a:ext>
            </a:extLst>
          </p:cNvPr>
          <p:cNvCxnSpPr>
            <a:cxnSpLocks/>
          </p:cNvCxnSpPr>
          <p:nvPr/>
        </p:nvCxnSpPr>
        <p:spPr>
          <a:xfrm flipV="1">
            <a:off x="17179200" y="6958853"/>
            <a:ext cx="0" cy="1527779"/>
          </a:xfrm>
          <a:prstGeom prst="line">
            <a:avLst/>
          </a:prstGeom>
          <a:ln>
            <a:solidFill>
              <a:srgbClr val="007D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432F1A6C-9680-40A0-960D-2BC0003C567D}"/>
              </a:ext>
            </a:extLst>
          </p:cNvPr>
          <p:cNvCxnSpPr>
            <a:cxnSpLocks/>
          </p:cNvCxnSpPr>
          <p:nvPr/>
        </p:nvCxnSpPr>
        <p:spPr>
          <a:xfrm flipV="1">
            <a:off x="11481541" y="5061145"/>
            <a:ext cx="0" cy="3026525"/>
          </a:xfrm>
          <a:prstGeom prst="line">
            <a:avLst/>
          </a:prstGeom>
          <a:ln>
            <a:solidFill>
              <a:srgbClr val="007D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07522993-847D-4ABE-9A3D-CEDA7E837784}"/>
              </a:ext>
            </a:extLst>
          </p:cNvPr>
          <p:cNvCxnSpPr>
            <a:cxnSpLocks/>
          </p:cNvCxnSpPr>
          <p:nvPr/>
        </p:nvCxnSpPr>
        <p:spPr>
          <a:xfrm flipV="1">
            <a:off x="12260515" y="9727247"/>
            <a:ext cx="0" cy="1667435"/>
          </a:xfrm>
          <a:prstGeom prst="line">
            <a:avLst/>
          </a:prstGeom>
          <a:ln>
            <a:solidFill>
              <a:srgbClr val="007D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91899703-2F58-4878-85FD-0FE3BA36B79B}"/>
              </a:ext>
            </a:extLst>
          </p:cNvPr>
          <p:cNvCxnSpPr>
            <a:cxnSpLocks/>
          </p:cNvCxnSpPr>
          <p:nvPr/>
        </p:nvCxnSpPr>
        <p:spPr>
          <a:xfrm flipV="1">
            <a:off x="8648694" y="4341159"/>
            <a:ext cx="0" cy="6643842"/>
          </a:xfrm>
          <a:prstGeom prst="line">
            <a:avLst/>
          </a:prstGeom>
          <a:ln>
            <a:solidFill>
              <a:srgbClr val="007D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4479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23990" y="669614"/>
            <a:ext cx="20486504" cy="821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ru-RU" sz="4800" b="1" dirty="0">
                <a:solidFill>
                  <a:srgbClr val="007DA5">
                    <a:alpha val="100000"/>
                  </a:srgbClr>
                </a:solidFill>
                <a:latin typeface="Arial Bold" pitchFamily="34" charset="0"/>
                <a:ea typeface="Arial Bold" pitchFamily="34" charset="-122"/>
                <a:cs typeface="Arial Bold" pitchFamily="34" charset="-120"/>
              </a:rPr>
              <a:t>Документы на признание с 2018 по 2023 гг.</a:t>
            </a: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9B8166D5-D83C-4291-8787-35446B8DE1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07931" y="2438401"/>
            <a:ext cx="16505615" cy="10883900"/>
          </a:xfrm>
          <a:prstGeom prst="rect">
            <a:avLst/>
          </a:prstGeom>
        </p:spPr>
      </p:pic>
      <p:pic>
        <p:nvPicPr>
          <p:cNvPr id="32" name="Image 0" descr="preencoded.png">
            <a:extLst>
              <a:ext uri="{FF2B5EF4-FFF2-40B4-BE49-F238E27FC236}">
                <a16:creationId xmlns:a16="http://schemas.microsoft.com/office/drawing/2014/main" id="{898029A9-56C2-4FE1-B666-27DB60206F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350369" y="393700"/>
            <a:ext cx="2857857" cy="1295400"/>
          </a:xfrm>
          <a:prstGeom prst="rect">
            <a:avLst/>
          </a:prstGeom>
        </p:spPr>
      </p:pic>
      <p:sp>
        <p:nvSpPr>
          <p:cNvPr id="36" name="Text 1">
            <a:extLst>
              <a:ext uri="{FF2B5EF4-FFF2-40B4-BE49-F238E27FC236}">
                <a16:creationId xmlns:a16="http://schemas.microsoft.com/office/drawing/2014/main" id="{576675E9-D5CC-403C-9E14-60A28A099B85}"/>
              </a:ext>
            </a:extLst>
          </p:cNvPr>
          <p:cNvSpPr/>
          <p:nvPr/>
        </p:nvSpPr>
        <p:spPr>
          <a:xfrm>
            <a:off x="21745118" y="736600"/>
            <a:ext cx="2091528" cy="6688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400" dirty="0">
                <a:solidFill>
                  <a:srgbClr val="000000">
                    <a:alpha val="100000"/>
                  </a:srgbClr>
                </a:solidFill>
                <a:latin typeface="Arial Regular" pitchFamily="34" charset="0"/>
                <a:ea typeface="Arial Regular" pitchFamily="34" charset="-122"/>
                <a:cs typeface="Arial Regular" pitchFamily="34" charset="-120"/>
              </a:rPr>
              <a:t>Министерство науки</a:t>
            </a:r>
            <a:endParaRPr lang="en-US" sz="1400" dirty="0"/>
          </a:p>
          <a:p>
            <a:pPr marL="0" indent="0" algn="l">
              <a:buNone/>
            </a:pPr>
            <a:r>
              <a:rPr lang="en-US" sz="1400" dirty="0">
                <a:solidFill>
                  <a:srgbClr val="000000">
                    <a:alpha val="100000"/>
                  </a:srgbClr>
                </a:solidFill>
                <a:latin typeface="Arial Regular" pitchFamily="34" charset="0"/>
                <a:ea typeface="Arial Regular" pitchFamily="34" charset="-122"/>
                <a:cs typeface="Arial Regular" pitchFamily="34" charset="-120"/>
              </a:rPr>
              <a:t>и высшего образования </a:t>
            </a:r>
            <a:endParaRPr lang="en-US" sz="1400" dirty="0"/>
          </a:p>
          <a:p>
            <a:pPr marL="0" indent="0" algn="l">
              <a:buNone/>
            </a:pPr>
            <a:r>
              <a:rPr lang="en-US" sz="1400" dirty="0">
                <a:solidFill>
                  <a:srgbClr val="000000">
                    <a:alpha val="100000"/>
                  </a:srgbClr>
                </a:solidFill>
                <a:latin typeface="Arial Regular" pitchFamily="34" charset="0"/>
                <a:ea typeface="Arial Regular" pitchFamily="34" charset="-122"/>
                <a:cs typeface="Arial Regular" pitchFamily="34" charset="-120"/>
              </a:rPr>
              <a:t>Республики Казахстан</a:t>
            </a:r>
            <a:endParaRPr lang="en-US" sz="1400" dirty="0"/>
          </a:p>
        </p:txBody>
      </p:sp>
      <p:pic>
        <p:nvPicPr>
          <p:cNvPr id="52" name="Image 1" descr="preencoded.png">
            <a:extLst>
              <a:ext uri="{FF2B5EF4-FFF2-40B4-BE49-F238E27FC236}">
                <a16:creationId xmlns:a16="http://schemas.microsoft.com/office/drawing/2014/main" id="{1320D3DF-6E41-4525-9277-478A5841DC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856007" y="698500"/>
            <a:ext cx="673184" cy="698500"/>
          </a:xfrm>
          <a:prstGeom prst="rect">
            <a:avLst/>
          </a:prstGeom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FF80C1AD-91F8-448B-B852-45B9FFF4A75C}"/>
              </a:ext>
            </a:extLst>
          </p:cNvPr>
          <p:cNvSpPr txBox="1"/>
          <p:nvPr/>
        </p:nvSpPr>
        <p:spPr>
          <a:xfrm>
            <a:off x="752985" y="1935558"/>
            <a:ext cx="590989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3600" dirty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ВСЕГО</a:t>
            </a:r>
            <a:endParaRPr lang="en-US" sz="3600" dirty="0">
              <a:solidFill>
                <a:srgbClr val="19191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5400" b="1" dirty="0">
                <a:solidFill>
                  <a:srgbClr val="007D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108 504 </a:t>
            </a:r>
            <a:r>
              <a:rPr lang="en-US" sz="3600" dirty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ЗАЯВЛЕНИ</a:t>
            </a:r>
            <a:r>
              <a:rPr lang="ru-RU" sz="3600" dirty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en-US" sz="3600" dirty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C0D2889-494B-42EC-BB7C-C67D416B8679}"/>
              </a:ext>
            </a:extLst>
          </p:cNvPr>
          <p:cNvSpPr/>
          <p:nvPr/>
        </p:nvSpPr>
        <p:spPr>
          <a:xfrm>
            <a:off x="3460377" y="5436096"/>
            <a:ext cx="2510118" cy="82126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7D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Северная Америка</a:t>
            </a:r>
          </a:p>
          <a:p>
            <a:pPr algn="ctr"/>
            <a:r>
              <a:rPr lang="kk-KZ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304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2E2802C7-ADC0-4778-A51A-912975727731}"/>
              </a:ext>
            </a:extLst>
          </p:cNvPr>
          <p:cNvSpPr/>
          <p:nvPr/>
        </p:nvSpPr>
        <p:spPr>
          <a:xfrm>
            <a:off x="6472517" y="10456332"/>
            <a:ext cx="2402541" cy="82126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7D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Южная Америка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1F5B3EFE-FD88-472B-AB16-F1BD09191594}"/>
              </a:ext>
            </a:extLst>
          </p:cNvPr>
          <p:cNvSpPr/>
          <p:nvPr/>
        </p:nvSpPr>
        <p:spPr>
          <a:xfrm>
            <a:off x="11436863" y="9429871"/>
            <a:ext cx="1513448" cy="82126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7D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Африка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272</a:t>
            </a:r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2D1D334E-06E8-4122-A016-91F089E79F6D}"/>
              </a:ext>
            </a:extLst>
          </p:cNvPr>
          <p:cNvSpPr/>
          <p:nvPr/>
        </p:nvSpPr>
        <p:spPr>
          <a:xfrm>
            <a:off x="11436863" y="5988424"/>
            <a:ext cx="1812972" cy="98529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7D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Европа</a:t>
            </a:r>
          </a:p>
          <a:p>
            <a:pPr algn="ctr"/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26 016</a:t>
            </a:r>
          </a:p>
        </p:txBody>
      </p: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B7E1FDA0-1E52-4C27-9EBB-683A66320873}"/>
              </a:ext>
            </a:extLst>
          </p:cNvPr>
          <p:cNvSpPr/>
          <p:nvPr/>
        </p:nvSpPr>
        <p:spPr>
          <a:xfrm>
            <a:off x="12781568" y="7199030"/>
            <a:ext cx="3229396" cy="175708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7D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Западная, Центральная, Южная Азия</a:t>
            </a:r>
          </a:p>
          <a:p>
            <a:pPr algn="ctr"/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81 567</a:t>
            </a:r>
          </a:p>
        </p:txBody>
      </p:sp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id="{DFE30849-8859-4FEA-931E-684C703C2D94}"/>
              </a:ext>
            </a:extLst>
          </p:cNvPr>
          <p:cNvSpPr/>
          <p:nvPr/>
        </p:nvSpPr>
        <p:spPr>
          <a:xfrm>
            <a:off x="16761898" y="8134844"/>
            <a:ext cx="1513448" cy="82126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7D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АТР</a:t>
            </a:r>
          </a:p>
          <a:p>
            <a:pPr algn="ctr"/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340 (0,3%)</a:t>
            </a:r>
          </a:p>
        </p:txBody>
      </p:sp>
    </p:spTree>
    <p:extLst>
      <p:ext uri="{BB962C8B-B14F-4D97-AF65-F5344CB8AC3E}">
        <p14:creationId xmlns:p14="http://schemas.microsoft.com/office/powerpoint/2010/main" val="6935911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23990" y="669614"/>
            <a:ext cx="15376622" cy="821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ru-RU" sz="4800" b="1" dirty="0">
                <a:solidFill>
                  <a:srgbClr val="007DA5">
                    <a:alpha val="100000"/>
                  </a:srgbClr>
                </a:solidFill>
                <a:latin typeface="Arial Bold" pitchFamily="34" charset="0"/>
                <a:ea typeface="Arial Bold" pitchFamily="34" charset="-122"/>
                <a:cs typeface="Arial Bold" pitchFamily="34" charset="-120"/>
              </a:rPr>
              <a:t>Статистика поступивших заявлений на процедуру признания из стран АТР </a:t>
            </a:r>
          </a:p>
        </p:txBody>
      </p:sp>
      <p:pic>
        <p:nvPicPr>
          <p:cNvPr id="32" name="Image 0" descr="preencoded.png">
            <a:extLst>
              <a:ext uri="{FF2B5EF4-FFF2-40B4-BE49-F238E27FC236}">
                <a16:creationId xmlns:a16="http://schemas.microsoft.com/office/drawing/2014/main" id="{898029A9-56C2-4FE1-B666-27DB60206F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50369" y="393700"/>
            <a:ext cx="2857857" cy="1295400"/>
          </a:xfrm>
          <a:prstGeom prst="rect">
            <a:avLst/>
          </a:prstGeom>
        </p:spPr>
      </p:pic>
      <p:sp>
        <p:nvSpPr>
          <p:cNvPr id="36" name="Text 1">
            <a:extLst>
              <a:ext uri="{FF2B5EF4-FFF2-40B4-BE49-F238E27FC236}">
                <a16:creationId xmlns:a16="http://schemas.microsoft.com/office/drawing/2014/main" id="{576675E9-D5CC-403C-9E14-60A28A099B85}"/>
              </a:ext>
            </a:extLst>
          </p:cNvPr>
          <p:cNvSpPr/>
          <p:nvPr/>
        </p:nvSpPr>
        <p:spPr>
          <a:xfrm>
            <a:off x="21745118" y="736600"/>
            <a:ext cx="2091528" cy="6688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400" dirty="0">
                <a:solidFill>
                  <a:srgbClr val="000000">
                    <a:alpha val="100000"/>
                  </a:srgbClr>
                </a:solidFill>
                <a:latin typeface="Arial Regular" pitchFamily="34" charset="0"/>
                <a:ea typeface="Arial Regular" pitchFamily="34" charset="-122"/>
                <a:cs typeface="Arial Regular" pitchFamily="34" charset="-120"/>
              </a:rPr>
              <a:t>Министерство науки</a:t>
            </a:r>
            <a:endParaRPr lang="en-US" sz="1400" dirty="0"/>
          </a:p>
          <a:p>
            <a:pPr marL="0" indent="0" algn="l">
              <a:buNone/>
            </a:pPr>
            <a:r>
              <a:rPr lang="en-US" sz="1400" dirty="0">
                <a:solidFill>
                  <a:srgbClr val="000000">
                    <a:alpha val="100000"/>
                  </a:srgbClr>
                </a:solidFill>
                <a:latin typeface="Arial Regular" pitchFamily="34" charset="0"/>
                <a:ea typeface="Arial Regular" pitchFamily="34" charset="-122"/>
                <a:cs typeface="Arial Regular" pitchFamily="34" charset="-120"/>
              </a:rPr>
              <a:t>и высшего образования </a:t>
            </a:r>
            <a:endParaRPr lang="en-US" sz="1400" dirty="0"/>
          </a:p>
          <a:p>
            <a:pPr marL="0" indent="0" algn="l">
              <a:buNone/>
            </a:pPr>
            <a:r>
              <a:rPr lang="en-US" sz="1400" dirty="0">
                <a:solidFill>
                  <a:srgbClr val="000000">
                    <a:alpha val="100000"/>
                  </a:srgbClr>
                </a:solidFill>
                <a:latin typeface="Arial Regular" pitchFamily="34" charset="0"/>
                <a:ea typeface="Arial Regular" pitchFamily="34" charset="-122"/>
                <a:cs typeface="Arial Regular" pitchFamily="34" charset="-120"/>
              </a:rPr>
              <a:t>Республики Казахстан</a:t>
            </a:r>
            <a:endParaRPr lang="en-US" sz="1400" dirty="0"/>
          </a:p>
        </p:txBody>
      </p:sp>
      <p:pic>
        <p:nvPicPr>
          <p:cNvPr id="52" name="Image 1" descr="preencoded.png">
            <a:extLst>
              <a:ext uri="{FF2B5EF4-FFF2-40B4-BE49-F238E27FC236}">
                <a16:creationId xmlns:a16="http://schemas.microsoft.com/office/drawing/2014/main" id="{1320D3DF-6E41-4525-9277-478A5841DC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56007" y="698500"/>
            <a:ext cx="673184" cy="698500"/>
          </a:xfrm>
          <a:prstGeom prst="rect">
            <a:avLst/>
          </a:prstGeom>
        </p:spPr>
      </p:pic>
      <p:graphicFrame>
        <p:nvGraphicFramePr>
          <p:cNvPr id="14" name="Таблица 13">
            <a:extLst>
              <a:ext uri="{FF2B5EF4-FFF2-40B4-BE49-F238E27FC236}">
                <a16:creationId xmlns:a16="http://schemas.microsoft.com/office/drawing/2014/main" id="{42F47E48-5505-4101-9233-9D9CA82DD7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2998386"/>
              </p:ext>
            </p:extLst>
          </p:nvPr>
        </p:nvGraphicFramePr>
        <p:xfrm>
          <a:off x="723990" y="2526254"/>
          <a:ext cx="23112657" cy="107960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48900">
                  <a:extLst>
                    <a:ext uri="{9D8B030D-6E8A-4147-A177-3AD203B41FA5}">
                      <a16:colId xmlns:a16="http://schemas.microsoft.com/office/drawing/2014/main" val="1651121830"/>
                    </a:ext>
                  </a:extLst>
                </a:gridCol>
                <a:gridCol w="4244030">
                  <a:extLst>
                    <a:ext uri="{9D8B030D-6E8A-4147-A177-3AD203B41FA5}">
                      <a16:colId xmlns:a16="http://schemas.microsoft.com/office/drawing/2014/main" val="2871826261"/>
                    </a:ext>
                  </a:extLst>
                </a:gridCol>
                <a:gridCol w="2136071">
                  <a:extLst>
                    <a:ext uri="{9D8B030D-6E8A-4147-A177-3AD203B41FA5}">
                      <a16:colId xmlns:a16="http://schemas.microsoft.com/office/drawing/2014/main" val="1394501147"/>
                    </a:ext>
                  </a:extLst>
                </a:gridCol>
                <a:gridCol w="2323447">
                  <a:extLst>
                    <a:ext uri="{9D8B030D-6E8A-4147-A177-3AD203B41FA5}">
                      <a16:colId xmlns:a16="http://schemas.microsoft.com/office/drawing/2014/main" val="1294665140"/>
                    </a:ext>
                  </a:extLst>
                </a:gridCol>
                <a:gridCol w="2325783">
                  <a:extLst>
                    <a:ext uri="{9D8B030D-6E8A-4147-A177-3AD203B41FA5}">
                      <a16:colId xmlns:a16="http://schemas.microsoft.com/office/drawing/2014/main" val="1133208015"/>
                    </a:ext>
                  </a:extLst>
                </a:gridCol>
                <a:gridCol w="2323447">
                  <a:extLst>
                    <a:ext uri="{9D8B030D-6E8A-4147-A177-3AD203B41FA5}">
                      <a16:colId xmlns:a16="http://schemas.microsoft.com/office/drawing/2014/main" val="1264244460"/>
                    </a:ext>
                  </a:extLst>
                </a:gridCol>
                <a:gridCol w="2323447">
                  <a:extLst>
                    <a:ext uri="{9D8B030D-6E8A-4147-A177-3AD203B41FA5}">
                      <a16:colId xmlns:a16="http://schemas.microsoft.com/office/drawing/2014/main" val="2094172424"/>
                    </a:ext>
                  </a:extLst>
                </a:gridCol>
                <a:gridCol w="3651461">
                  <a:extLst>
                    <a:ext uri="{9D8B030D-6E8A-4147-A177-3AD203B41FA5}">
                      <a16:colId xmlns:a16="http://schemas.microsoft.com/office/drawing/2014/main" val="3006386375"/>
                    </a:ext>
                  </a:extLst>
                </a:gridCol>
                <a:gridCol w="2136071">
                  <a:extLst>
                    <a:ext uri="{9D8B030D-6E8A-4147-A177-3AD203B41FA5}">
                      <a16:colId xmlns:a16="http://schemas.microsoft.com/office/drawing/2014/main" val="1814705041"/>
                    </a:ext>
                  </a:extLst>
                </a:gridCol>
              </a:tblGrid>
              <a:tr h="1313033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endParaRPr lang="ru-RU" sz="3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rgbClr val="007DA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3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Страна</a:t>
                      </a:r>
                      <a:endParaRPr lang="ru-RU" sz="3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rgbClr val="007DA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3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 г.</a:t>
                      </a:r>
                      <a:endParaRPr lang="ru-RU" sz="3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rgbClr val="007DA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3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 г.</a:t>
                      </a:r>
                      <a:endParaRPr lang="ru-RU" sz="3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rgbClr val="007DA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3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 г.</a:t>
                      </a:r>
                      <a:endParaRPr lang="ru-RU" sz="3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rgbClr val="007DA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3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 г.</a:t>
                      </a:r>
                      <a:endParaRPr lang="ru-RU" sz="3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rgbClr val="007DA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3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 г.</a:t>
                      </a:r>
                      <a:endParaRPr lang="ru-RU" sz="3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rgbClr val="007DA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3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І-полугодие 2023 года</a:t>
                      </a:r>
                      <a:endParaRPr lang="ru-RU" sz="3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rgbClr val="007DA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3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ИТОГО</a:t>
                      </a:r>
                      <a:endParaRPr lang="ru-RU" sz="3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rgbClr val="007D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8725010"/>
                  </a:ext>
                </a:extLst>
              </a:tr>
              <a:tr h="729463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127150" marR="12715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3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Австралия</a:t>
                      </a:r>
                      <a:endParaRPr lang="ru-RU" sz="3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3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36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36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ru-RU" sz="36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36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36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</a:t>
                      </a:r>
                      <a:endParaRPr lang="ru-RU" sz="3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0985394"/>
                  </a:ext>
                </a:extLst>
              </a:tr>
              <a:tr h="729463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127150" marR="1271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36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Вьетнам </a:t>
                      </a:r>
                      <a:endParaRPr lang="ru-RU" sz="36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3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3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36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36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36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3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ru-RU" sz="3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7380180"/>
                  </a:ext>
                </a:extLst>
              </a:tr>
              <a:tr h="729463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127150" marR="12715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3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Гонконг</a:t>
                      </a:r>
                      <a:endParaRPr lang="ru-RU" sz="3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36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3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36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36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36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36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3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4957433"/>
                  </a:ext>
                </a:extLst>
              </a:tr>
              <a:tr h="729463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127150" marR="1271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3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Индонезия </a:t>
                      </a:r>
                      <a:endParaRPr lang="ru-RU" sz="3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3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3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3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3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3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3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ru-RU" sz="3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3068773"/>
                  </a:ext>
                </a:extLst>
              </a:tr>
              <a:tr h="729463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127150" marR="12715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3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Камбоджа</a:t>
                      </a:r>
                      <a:endParaRPr lang="ru-RU" sz="3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36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3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36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3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36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36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3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2410971"/>
                  </a:ext>
                </a:extLst>
              </a:tr>
              <a:tr h="729463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127150" marR="1271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3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Малайзия</a:t>
                      </a:r>
                      <a:endParaRPr lang="ru-RU" sz="3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  <a:endParaRPr lang="ru-RU" sz="36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ru-RU" sz="3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ru-RU" sz="3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</a:t>
                      </a:r>
                      <a:endParaRPr lang="ru-RU" sz="3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ru-RU" sz="3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3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105</a:t>
                      </a:r>
                      <a:endParaRPr lang="ru-RU" sz="3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1994853"/>
                  </a:ext>
                </a:extLst>
              </a:tr>
              <a:tr h="729463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127150" marR="12715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3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Новая Зеландия</a:t>
                      </a:r>
                      <a:endParaRPr lang="ru-RU" sz="3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36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3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3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36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3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3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3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3846604"/>
                  </a:ext>
                </a:extLst>
              </a:tr>
              <a:tr h="729463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127150" marR="1271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3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Сингапур</a:t>
                      </a:r>
                      <a:endParaRPr lang="ru-RU" sz="3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3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3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36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3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3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3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3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3590024"/>
                  </a:ext>
                </a:extLst>
              </a:tr>
              <a:tr h="729463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127150" marR="12715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36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Фиджи</a:t>
                      </a:r>
                      <a:endParaRPr lang="ru-RU" sz="36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36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36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3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36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3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3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36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7191781"/>
                  </a:ext>
                </a:extLst>
              </a:tr>
              <a:tr h="729463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127150" marR="1271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3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Филиппины</a:t>
                      </a:r>
                      <a:endParaRPr lang="ru-RU" sz="3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3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3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3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3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3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3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3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9715012"/>
                  </a:ext>
                </a:extLst>
              </a:tr>
              <a:tr h="729463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marL="127150" marR="12715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3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Южная Корея</a:t>
                      </a:r>
                      <a:endParaRPr lang="ru-RU" sz="3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ru-RU" sz="36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ru-RU" sz="36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lang="ru-RU" sz="36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lang="ru-RU" sz="36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</a:t>
                      </a:r>
                      <a:endParaRPr lang="ru-RU" sz="3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  <a:endParaRPr lang="ru-RU" sz="3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138</a:t>
                      </a:r>
                      <a:endParaRPr lang="ru-RU" sz="3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3203145"/>
                  </a:ext>
                </a:extLst>
              </a:tr>
              <a:tr h="729463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marL="127150" marR="1271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3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Япония</a:t>
                      </a:r>
                      <a:endParaRPr lang="ru-RU" sz="3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3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3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36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3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3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3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  <a:endParaRPr lang="ru-RU" sz="3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716652"/>
                  </a:ext>
                </a:extLst>
              </a:tr>
              <a:tr h="729463">
                <a:tc gridSpan="8">
                  <a:txBody>
                    <a:bodyPr/>
                    <a:lstStyle/>
                    <a:p>
                      <a:pPr algn="l"/>
                      <a:r>
                        <a:rPr lang="ru-RU" sz="36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Всего</a:t>
                      </a:r>
                      <a:endParaRPr lang="ru-RU" sz="36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rgbClr val="007DA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40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340</a:t>
                      </a:r>
                      <a:endParaRPr lang="ru-RU" sz="36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7150" marR="127150" marT="0" marB="0" anchor="ctr">
                    <a:solidFill>
                      <a:srgbClr val="007D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85643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19273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7781" y="233281"/>
            <a:ext cx="19763670" cy="901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4800" b="1" dirty="0">
                <a:solidFill>
                  <a:srgbClr val="007DA5">
                    <a:alpha val="100000"/>
                  </a:srgbClr>
                </a:solidFill>
                <a:latin typeface="Arial Bold" pitchFamily="34" charset="0"/>
                <a:ea typeface="Arial Bold" pitchFamily="34" charset="-122"/>
                <a:cs typeface="Arial Bold" pitchFamily="34" charset="-120"/>
              </a:rPr>
              <a:t>ИНОСТРАННЫЕ СТУДЕНТЫ В ВУЗАХ КАЗАХСТАНА</a:t>
            </a:r>
            <a:endParaRPr lang="en-US" sz="4800" b="1" dirty="0"/>
          </a:p>
        </p:txBody>
      </p:sp>
      <p:sp>
        <p:nvSpPr>
          <p:cNvPr id="3" name="Text 1"/>
          <p:cNvSpPr/>
          <p:nvPr/>
        </p:nvSpPr>
        <p:spPr>
          <a:xfrm>
            <a:off x="647781" y="957181"/>
            <a:ext cx="23282010" cy="673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600" dirty="0">
                <a:solidFill>
                  <a:srgbClr val="000000">
                    <a:alpha val="100000"/>
                  </a:srgbClr>
                </a:solidFill>
                <a:latin typeface="Arial Bold" pitchFamily="34" charset="0"/>
                <a:ea typeface="Arial Bold" pitchFamily="34" charset="-122"/>
                <a:cs typeface="Arial Bold" pitchFamily="34" charset="-120"/>
              </a:rPr>
              <a:t>Концепция развития высшего образования – к 2029 г. </a:t>
            </a:r>
            <a:r>
              <a:rPr lang="en-US" sz="3600" b="1" dirty="0">
                <a:solidFill>
                  <a:srgbClr val="FF0000"/>
                </a:solidFill>
                <a:latin typeface="Arial Bold" pitchFamily="34" charset="0"/>
                <a:ea typeface="Arial Bold" pitchFamily="34" charset="-122"/>
                <a:cs typeface="Arial Bold" pitchFamily="34" charset="-120"/>
              </a:rPr>
              <a:t>10% иностранных студентов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4" name="Text 2"/>
          <p:cNvSpPr/>
          <p:nvPr/>
        </p:nvSpPr>
        <p:spPr>
          <a:xfrm>
            <a:off x="18024590" y="1858881"/>
            <a:ext cx="6084060" cy="812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00000">
                    <a:alpha val="100000"/>
                  </a:srgbClr>
                </a:solidFill>
                <a:latin typeface="Arial Regular" pitchFamily="34" charset="0"/>
                <a:ea typeface="Arial Regular" pitchFamily="34" charset="-122"/>
                <a:cs typeface="Arial Regular" pitchFamily="34" charset="-120"/>
              </a:rPr>
              <a:t>Доля иностранных обучающихся </a:t>
            </a:r>
            <a:endParaRPr lang="en-US" sz="2400" b="1" dirty="0"/>
          </a:p>
          <a:p>
            <a:pPr marL="0" indent="0" algn="l">
              <a:buNone/>
            </a:pPr>
            <a:r>
              <a:rPr lang="en-US" sz="2400" b="1" dirty="0">
                <a:solidFill>
                  <a:srgbClr val="000000">
                    <a:alpha val="100000"/>
                  </a:srgbClr>
                </a:solidFill>
                <a:latin typeface="Arial Regular" pitchFamily="34" charset="0"/>
                <a:ea typeface="Arial Regular" pitchFamily="34" charset="-122"/>
                <a:cs typeface="Arial Regular" pitchFamily="34" charset="-120"/>
              </a:rPr>
              <a:t>в разрезе регионов, 2023 г.</a:t>
            </a:r>
            <a:endParaRPr lang="en-US" sz="2400" b="1" dirty="0"/>
          </a:p>
        </p:txBody>
      </p:sp>
      <p:sp>
        <p:nvSpPr>
          <p:cNvPr id="5" name="Text 3"/>
          <p:cNvSpPr/>
          <p:nvPr/>
        </p:nvSpPr>
        <p:spPr>
          <a:xfrm>
            <a:off x="18709438" y="12877800"/>
            <a:ext cx="78749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400" dirty="0">
                <a:solidFill>
                  <a:srgbClr val="000000">
                    <a:alpha val="100000"/>
                  </a:srgbClr>
                </a:solidFill>
                <a:latin typeface="Arial Regular" pitchFamily="34" charset="0"/>
                <a:ea typeface="Arial Regular" pitchFamily="34" charset="-122"/>
                <a:cs typeface="Arial Regular" pitchFamily="34" charset="-120"/>
              </a:rPr>
              <a:t>2021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18531616" y="8089900"/>
            <a:ext cx="1041530" cy="812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00000">
                    <a:alpha val="100000"/>
                  </a:srgbClr>
                </a:solidFill>
                <a:latin typeface="Arial Bold" pitchFamily="34" charset="0"/>
                <a:ea typeface="Arial Bold" pitchFamily="34" charset="-122"/>
                <a:cs typeface="Arial Bold" pitchFamily="34" charset="-120"/>
              </a:rPr>
              <a:t>28 728</a:t>
            </a:r>
            <a:endParaRPr lang="en-US" sz="2400" b="1" dirty="0"/>
          </a:p>
          <a:p>
            <a:pPr marL="0" indent="0" algn="ctr">
              <a:buNone/>
            </a:pPr>
            <a:r>
              <a:rPr lang="en-US" sz="2400" dirty="0">
                <a:solidFill>
                  <a:srgbClr val="000000">
                    <a:alpha val="100000"/>
                  </a:srgbClr>
                </a:solidFill>
                <a:latin typeface="Arial Regular" pitchFamily="34" charset="0"/>
                <a:ea typeface="Arial Regular" pitchFamily="34" charset="-122"/>
                <a:cs typeface="Arial Regular" pitchFamily="34" charset="-120"/>
              </a:rPr>
              <a:t>чел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20665483" y="9144000"/>
            <a:ext cx="1041530" cy="812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00000">
                    <a:alpha val="100000"/>
                  </a:srgbClr>
                </a:solidFill>
                <a:latin typeface="Arial Bold" pitchFamily="34" charset="0"/>
                <a:ea typeface="Arial Bold" pitchFamily="34" charset="-122"/>
                <a:cs typeface="Arial Bold" pitchFamily="34" charset="-120"/>
              </a:rPr>
              <a:t>26 080</a:t>
            </a:r>
            <a:endParaRPr lang="en-US" sz="2400" b="1" dirty="0"/>
          </a:p>
          <a:p>
            <a:pPr marL="0" indent="0" algn="ctr">
              <a:buNone/>
            </a:pPr>
            <a:r>
              <a:rPr lang="en-US" sz="2400" dirty="0">
                <a:solidFill>
                  <a:srgbClr val="000000">
                    <a:alpha val="100000"/>
                  </a:srgbClr>
                </a:solidFill>
                <a:latin typeface="Arial Regular" pitchFamily="34" charset="0"/>
                <a:ea typeface="Arial Regular" pitchFamily="34" charset="-122"/>
                <a:cs typeface="Arial Regular" pitchFamily="34" charset="-120"/>
              </a:rPr>
              <a:t>чел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22799350" y="8534400"/>
            <a:ext cx="1041530" cy="812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00000">
                    <a:alpha val="100000"/>
                  </a:srgbClr>
                </a:solidFill>
                <a:latin typeface="Arial Bold" pitchFamily="34" charset="0"/>
                <a:ea typeface="Arial Bold" pitchFamily="34" charset="-122"/>
                <a:cs typeface="Arial Bold" pitchFamily="34" charset="-120"/>
              </a:rPr>
              <a:t>27 756</a:t>
            </a:r>
            <a:endParaRPr lang="en-US" sz="2400" b="1" dirty="0"/>
          </a:p>
          <a:p>
            <a:pPr marL="0" indent="0" algn="ctr">
              <a:buNone/>
            </a:pPr>
            <a:r>
              <a:rPr lang="en-US" sz="2400" dirty="0">
                <a:solidFill>
                  <a:srgbClr val="000000">
                    <a:alpha val="100000"/>
                  </a:srgbClr>
                </a:solidFill>
                <a:latin typeface="Arial Regular" pitchFamily="34" charset="0"/>
                <a:ea typeface="Arial Regular" pitchFamily="34" charset="-122"/>
                <a:cs typeface="Arial Regular" pitchFamily="34" charset="-120"/>
              </a:rPr>
              <a:t>чел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20843305" y="12877800"/>
            <a:ext cx="78749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400" dirty="0">
                <a:solidFill>
                  <a:srgbClr val="000000">
                    <a:alpha val="100000"/>
                  </a:srgbClr>
                </a:solidFill>
                <a:latin typeface="Arial Regular" pitchFamily="34" charset="0"/>
                <a:ea typeface="Arial Regular" pitchFamily="34" charset="-122"/>
                <a:cs typeface="Arial Regular" pitchFamily="34" charset="-120"/>
              </a:rPr>
              <a:t>2022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22977172" y="12877800"/>
            <a:ext cx="78749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400" dirty="0">
                <a:solidFill>
                  <a:srgbClr val="000000">
                    <a:alpha val="100000"/>
                  </a:srgbClr>
                </a:solidFill>
                <a:latin typeface="Arial Regular" pitchFamily="34" charset="0"/>
                <a:ea typeface="Arial Regular" pitchFamily="34" charset="-122"/>
                <a:cs typeface="Arial Regular" pitchFamily="34" charset="-120"/>
              </a:rPr>
              <a:t>2023</a:t>
            </a:r>
            <a:endParaRPr lang="en-US" sz="2400" dirty="0"/>
          </a:p>
        </p:txBody>
      </p:sp>
      <p:pic>
        <p:nvPicPr>
          <p:cNvPr id="11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86000"/>
            <a:ext cx="17744118" cy="11430000"/>
          </a:xfrm>
          <a:prstGeom prst="rect">
            <a:avLst/>
          </a:prstGeom>
        </p:spPr>
      </p:pic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04141" y="9241482"/>
            <a:ext cx="833977" cy="628479"/>
          </a:xfrm>
          <a:prstGeom prst="rect">
            <a:avLst/>
          </a:prstGeom>
        </p:spPr>
      </p:pic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04313" y="10570970"/>
            <a:ext cx="24465" cy="56455"/>
          </a:xfrm>
          <a:prstGeom prst="rect">
            <a:avLst/>
          </a:prstGeom>
        </p:spPr>
      </p:pic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30751" y="10539239"/>
            <a:ext cx="28255" cy="21834"/>
          </a:xfrm>
          <a:prstGeom prst="rect">
            <a:avLst/>
          </a:prstGeom>
        </p:spPr>
      </p:pic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45382" y="12832603"/>
            <a:ext cx="1135379" cy="883397"/>
          </a:xfrm>
          <a:prstGeom prst="rect">
            <a:avLst/>
          </a:prstGeom>
        </p:spPr>
      </p:pic>
      <p:pic>
        <p:nvPicPr>
          <p:cNvPr id="16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666809" y="12394149"/>
            <a:ext cx="14244" cy="5928"/>
          </a:xfrm>
          <a:prstGeom prst="rect">
            <a:avLst/>
          </a:prstGeom>
        </p:spPr>
      </p:pic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359489" y="12143969"/>
            <a:ext cx="2610957" cy="1572031"/>
          </a:xfrm>
          <a:prstGeom prst="rect">
            <a:avLst/>
          </a:prstGeom>
        </p:spPr>
      </p:pic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42523" y="10866146"/>
            <a:ext cx="24471" cy="28866"/>
          </a:xfrm>
          <a:prstGeom prst="rect">
            <a:avLst/>
          </a:prstGeom>
        </p:spPr>
      </p:pic>
      <p:pic>
        <p:nvPicPr>
          <p:cNvPr id="19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94368" y="7296727"/>
            <a:ext cx="74830" cy="59689"/>
          </a:xfrm>
          <a:prstGeom prst="rect">
            <a:avLst/>
          </a:prstGeom>
        </p:spPr>
      </p:pic>
      <p:pic>
        <p:nvPicPr>
          <p:cNvPr id="20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630871" y="10827063"/>
            <a:ext cx="28257" cy="29192"/>
          </a:xfrm>
          <a:prstGeom prst="rect">
            <a:avLst/>
          </a:prstGeom>
        </p:spPr>
      </p:pic>
      <p:pic>
        <p:nvPicPr>
          <p:cNvPr id="21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838359" y="10055470"/>
            <a:ext cx="23844" cy="45163"/>
          </a:xfrm>
          <a:prstGeom prst="rect">
            <a:avLst/>
          </a:prstGeom>
        </p:spPr>
      </p:pic>
      <p:pic>
        <p:nvPicPr>
          <p:cNvPr id="22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448755" y="10556813"/>
            <a:ext cx="21155" cy="18687"/>
          </a:xfrm>
          <a:prstGeom prst="rect">
            <a:avLst/>
          </a:prstGeom>
        </p:spPr>
      </p:pic>
      <p:pic>
        <p:nvPicPr>
          <p:cNvPr id="23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3414390" y="11298833"/>
            <a:ext cx="95663" cy="69627"/>
          </a:xfrm>
          <a:prstGeom prst="rect">
            <a:avLst/>
          </a:prstGeom>
        </p:spPr>
      </p:pic>
      <p:pic>
        <p:nvPicPr>
          <p:cNvPr id="24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066631" y="12127250"/>
            <a:ext cx="700128" cy="786634"/>
          </a:xfrm>
          <a:prstGeom prst="rect">
            <a:avLst/>
          </a:prstGeom>
        </p:spPr>
      </p:pic>
      <p:pic>
        <p:nvPicPr>
          <p:cNvPr id="25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330785" y="9659550"/>
            <a:ext cx="33348" cy="22054"/>
          </a:xfrm>
          <a:prstGeom prst="rect">
            <a:avLst/>
          </a:prstGeom>
        </p:spPr>
      </p:pic>
      <p:pic>
        <p:nvPicPr>
          <p:cNvPr id="26" name="Image 1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139025" y="10574626"/>
            <a:ext cx="323994" cy="348050"/>
          </a:xfrm>
          <a:prstGeom prst="rect">
            <a:avLst/>
          </a:prstGeom>
        </p:spPr>
      </p:pic>
      <p:pic>
        <p:nvPicPr>
          <p:cNvPr id="27" name="Image 1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820073" y="11285144"/>
            <a:ext cx="2224484" cy="2319889"/>
          </a:xfrm>
          <a:prstGeom prst="rect">
            <a:avLst/>
          </a:prstGeom>
        </p:spPr>
      </p:pic>
      <p:pic>
        <p:nvPicPr>
          <p:cNvPr id="28" name="Image 17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542597" y="10012059"/>
            <a:ext cx="364572" cy="381403"/>
          </a:xfrm>
          <a:prstGeom prst="rect">
            <a:avLst/>
          </a:prstGeom>
        </p:spPr>
      </p:pic>
      <p:pic>
        <p:nvPicPr>
          <p:cNvPr id="29" name="Image 18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188835" y="15238453"/>
            <a:ext cx="7995" cy="7677"/>
          </a:xfrm>
          <a:prstGeom prst="rect">
            <a:avLst/>
          </a:prstGeom>
        </p:spPr>
      </p:pic>
      <p:pic>
        <p:nvPicPr>
          <p:cNvPr id="30" name="Image 19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962491" y="10526837"/>
            <a:ext cx="95291" cy="165243"/>
          </a:xfrm>
          <a:prstGeom prst="rect">
            <a:avLst/>
          </a:prstGeom>
        </p:spPr>
      </p:pic>
      <p:pic>
        <p:nvPicPr>
          <p:cNvPr id="31" name="Image 20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2520054"/>
            <a:ext cx="4037914" cy="6495774"/>
          </a:xfrm>
          <a:prstGeom prst="rect">
            <a:avLst/>
          </a:prstGeom>
        </p:spPr>
      </p:pic>
      <p:pic>
        <p:nvPicPr>
          <p:cNvPr id="32" name="Image 21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2452855" y="12249014"/>
            <a:ext cx="20691" cy="34249"/>
          </a:xfrm>
          <a:prstGeom prst="rect">
            <a:avLst/>
          </a:prstGeom>
        </p:spPr>
      </p:pic>
      <p:pic>
        <p:nvPicPr>
          <p:cNvPr id="33" name="Image 22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-2011953" y="12802140"/>
            <a:ext cx="5921" cy="3783"/>
          </a:xfrm>
          <a:prstGeom prst="rect">
            <a:avLst/>
          </a:prstGeom>
        </p:spPr>
      </p:pic>
      <p:pic>
        <p:nvPicPr>
          <p:cNvPr id="34" name="Image 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23169" y="12570355"/>
            <a:ext cx="2440023" cy="1145645"/>
          </a:xfrm>
          <a:prstGeom prst="rect">
            <a:avLst/>
          </a:prstGeom>
        </p:spPr>
      </p:pic>
      <p:pic>
        <p:nvPicPr>
          <p:cNvPr id="35" name="Image 24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1143888" y="8008280"/>
            <a:ext cx="3461231" cy="2547051"/>
          </a:xfrm>
          <a:prstGeom prst="rect">
            <a:avLst/>
          </a:prstGeom>
        </p:spPr>
      </p:pic>
      <p:pic>
        <p:nvPicPr>
          <p:cNvPr id="36" name="Image 25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536666" y="10878707"/>
            <a:ext cx="701157" cy="958258"/>
          </a:xfrm>
          <a:prstGeom prst="rect">
            <a:avLst/>
          </a:prstGeom>
        </p:spPr>
      </p:pic>
      <p:pic>
        <p:nvPicPr>
          <p:cNvPr id="37" name="Image 26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2147061" y="10949738"/>
            <a:ext cx="205465" cy="187099"/>
          </a:xfrm>
          <a:prstGeom prst="rect">
            <a:avLst/>
          </a:prstGeom>
        </p:spPr>
      </p:pic>
      <p:pic>
        <p:nvPicPr>
          <p:cNvPr id="38" name="Image 27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2206770" y="10243350"/>
            <a:ext cx="620196" cy="215029"/>
          </a:xfrm>
          <a:prstGeom prst="rect">
            <a:avLst/>
          </a:prstGeom>
        </p:spPr>
      </p:pic>
      <p:pic>
        <p:nvPicPr>
          <p:cNvPr id="39" name="Image 28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5564997" y="10602404"/>
            <a:ext cx="163090" cy="152003"/>
          </a:xfrm>
          <a:prstGeom prst="rect">
            <a:avLst/>
          </a:prstGeom>
        </p:spPr>
      </p:pic>
      <p:pic>
        <p:nvPicPr>
          <p:cNvPr id="40" name="Image 29" descr="preencoded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3094199" y="10880499"/>
            <a:ext cx="40517" cy="33617"/>
          </a:xfrm>
          <a:prstGeom prst="rect">
            <a:avLst/>
          </a:prstGeom>
        </p:spPr>
      </p:pic>
      <p:pic>
        <p:nvPicPr>
          <p:cNvPr id="41" name="Image 30" descr="preencoded.png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2945914" y="12165412"/>
            <a:ext cx="22269" cy="26919"/>
          </a:xfrm>
          <a:prstGeom prst="rect">
            <a:avLst/>
          </a:prstGeom>
        </p:spPr>
      </p:pic>
      <p:pic>
        <p:nvPicPr>
          <p:cNvPr id="42" name="Image 31" descr="preencoded.png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9348838" y="10860615"/>
            <a:ext cx="105721" cy="116353"/>
          </a:xfrm>
          <a:prstGeom prst="rect">
            <a:avLst/>
          </a:prstGeom>
        </p:spPr>
      </p:pic>
      <p:pic>
        <p:nvPicPr>
          <p:cNvPr id="43" name="Image 32" descr="preencoded.png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3527334" y="10692181"/>
            <a:ext cx="26021" cy="39337"/>
          </a:xfrm>
          <a:prstGeom prst="rect">
            <a:avLst/>
          </a:prstGeom>
        </p:spPr>
      </p:pic>
      <p:pic>
        <p:nvPicPr>
          <p:cNvPr id="44" name="Image 33" descr="preencoded.png"/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2932531" y="10441729"/>
            <a:ext cx="221593" cy="148524"/>
          </a:xfrm>
          <a:prstGeom prst="rect">
            <a:avLst/>
          </a:prstGeom>
        </p:spPr>
      </p:pic>
      <p:pic>
        <p:nvPicPr>
          <p:cNvPr id="45" name="Image 34" descr="preencoded.png"/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826237" y="11491494"/>
            <a:ext cx="943488" cy="382271"/>
          </a:xfrm>
          <a:prstGeom prst="rect">
            <a:avLst/>
          </a:prstGeom>
        </p:spPr>
      </p:pic>
      <p:pic>
        <p:nvPicPr>
          <p:cNvPr id="46" name="Image 35" descr="preencoded.png"/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6836974" y="12285182"/>
            <a:ext cx="418055" cy="555082"/>
          </a:xfrm>
          <a:prstGeom prst="rect">
            <a:avLst/>
          </a:prstGeom>
        </p:spPr>
      </p:pic>
      <p:pic>
        <p:nvPicPr>
          <p:cNvPr id="47" name="Image 36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552867" y="14948446"/>
            <a:ext cx="189028" cy="94475"/>
          </a:xfrm>
          <a:prstGeom prst="rect">
            <a:avLst/>
          </a:prstGeom>
        </p:spPr>
      </p:pic>
      <p:pic>
        <p:nvPicPr>
          <p:cNvPr id="48" name="Image 37" descr="preencoded.png"/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4778068" y="11039940"/>
            <a:ext cx="1420913" cy="261094"/>
          </a:xfrm>
          <a:prstGeom prst="rect">
            <a:avLst/>
          </a:prstGeom>
        </p:spPr>
      </p:pic>
      <p:pic>
        <p:nvPicPr>
          <p:cNvPr id="49" name="Image 38" descr="preencoded.png"/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6573143" y="7052056"/>
            <a:ext cx="73205" cy="145817"/>
          </a:xfrm>
          <a:prstGeom prst="rect">
            <a:avLst/>
          </a:prstGeom>
        </p:spPr>
      </p:pic>
      <p:pic>
        <p:nvPicPr>
          <p:cNvPr id="50" name="Image 39" descr="preencoded.png"/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3504169" y="10889320"/>
            <a:ext cx="29587" cy="27229"/>
          </a:xfrm>
          <a:prstGeom prst="rect">
            <a:avLst/>
          </a:prstGeom>
        </p:spPr>
      </p:pic>
      <p:pic>
        <p:nvPicPr>
          <p:cNvPr id="51" name="Image 40" descr="preencoded.png"/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3909450" y="11255995"/>
            <a:ext cx="185464" cy="219531"/>
          </a:xfrm>
          <a:prstGeom prst="rect">
            <a:avLst/>
          </a:prstGeom>
        </p:spPr>
      </p:pic>
      <p:pic>
        <p:nvPicPr>
          <p:cNvPr id="52" name="Image 41" descr="preencoded.png"/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6688453" y="9403224"/>
            <a:ext cx="19125" cy="17342"/>
          </a:xfrm>
          <a:prstGeom prst="rect">
            <a:avLst/>
          </a:prstGeom>
        </p:spPr>
      </p:pic>
      <p:pic>
        <p:nvPicPr>
          <p:cNvPr id="53" name="Image 42" descr="preencoded.png"/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2481062" y="2232425"/>
            <a:ext cx="3474459" cy="5092269"/>
          </a:xfrm>
          <a:prstGeom prst="rect">
            <a:avLst/>
          </a:prstGeom>
        </p:spPr>
      </p:pic>
      <p:pic>
        <p:nvPicPr>
          <p:cNvPr id="54" name="Image 43" descr="preencoded.png"/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9658834" y="12231492"/>
            <a:ext cx="16266" cy="15199"/>
          </a:xfrm>
          <a:prstGeom prst="rect">
            <a:avLst/>
          </a:prstGeom>
        </p:spPr>
      </p:pic>
      <p:pic>
        <p:nvPicPr>
          <p:cNvPr id="55" name="Image 44" descr="preencoded.png"/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3509664" y="10641642"/>
            <a:ext cx="59551" cy="50319"/>
          </a:xfrm>
          <a:prstGeom prst="rect">
            <a:avLst/>
          </a:prstGeom>
        </p:spPr>
      </p:pic>
      <p:pic>
        <p:nvPicPr>
          <p:cNvPr id="56" name="Image 45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856876" y="15200077"/>
            <a:ext cx="662914" cy="457116"/>
          </a:xfrm>
          <a:prstGeom prst="rect">
            <a:avLst/>
          </a:prstGeom>
        </p:spPr>
      </p:pic>
      <p:pic>
        <p:nvPicPr>
          <p:cNvPr id="57" name="Image 46" descr="preencoded.png"/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1790402" y="10566118"/>
            <a:ext cx="246306" cy="254896"/>
          </a:xfrm>
          <a:prstGeom prst="rect">
            <a:avLst/>
          </a:prstGeom>
        </p:spPr>
      </p:pic>
      <p:pic>
        <p:nvPicPr>
          <p:cNvPr id="58" name="Image 47" descr="preencoded.png"/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15149719" y="10809508"/>
            <a:ext cx="31946" cy="34677"/>
          </a:xfrm>
          <a:prstGeom prst="rect">
            <a:avLst/>
          </a:prstGeom>
        </p:spPr>
      </p:pic>
      <p:pic>
        <p:nvPicPr>
          <p:cNvPr id="59" name="Image 48" descr="preencoded.png"/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3531657" y="11100634"/>
            <a:ext cx="296812" cy="425546"/>
          </a:xfrm>
          <a:prstGeom prst="rect">
            <a:avLst/>
          </a:prstGeom>
        </p:spPr>
      </p:pic>
      <p:pic>
        <p:nvPicPr>
          <p:cNvPr id="60" name="Image 49" descr="preencoded.png"/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13410981" y="10282424"/>
            <a:ext cx="43179" cy="37148"/>
          </a:xfrm>
          <a:prstGeom prst="rect">
            <a:avLst/>
          </a:prstGeom>
        </p:spPr>
      </p:pic>
      <p:pic>
        <p:nvPicPr>
          <p:cNvPr id="61" name="Image 5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130475" y="15103856"/>
            <a:ext cx="33088" cy="20433"/>
          </a:xfrm>
          <a:prstGeom prst="rect">
            <a:avLst/>
          </a:prstGeom>
        </p:spPr>
      </p:pic>
      <p:pic>
        <p:nvPicPr>
          <p:cNvPr id="62" name="Image 51" descr="preencoded.png"/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1952463" y="10642371"/>
            <a:ext cx="379200" cy="217968"/>
          </a:xfrm>
          <a:prstGeom prst="rect">
            <a:avLst/>
          </a:prstGeom>
        </p:spPr>
      </p:pic>
      <p:pic>
        <p:nvPicPr>
          <p:cNvPr id="63" name="Image 52" descr="preencoded.png"/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2794326" y="10431152"/>
            <a:ext cx="172931" cy="143005"/>
          </a:xfrm>
          <a:prstGeom prst="rect">
            <a:avLst/>
          </a:prstGeom>
        </p:spPr>
      </p:pic>
      <p:pic>
        <p:nvPicPr>
          <p:cNvPr id="64" name="Image 53" descr="preencoded.png"/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11066329" y="11984006"/>
            <a:ext cx="28105" cy="33976"/>
          </a:xfrm>
          <a:prstGeom prst="rect">
            <a:avLst/>
          </a:prstGeom>
        </p:spPr>
      </p:pic>
      <p:pic>
        <p:nvPicPr>
          <p:cNvPr id="65" name="Image 54" descr="preencoded.png"/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2576664" y="10524313"/>
            <a:ext cx="134888" cy="65314"/>
          </a:xfrm>
          <a:prstGeom prst="rect">
            <a:avLst/>
          </a:prstGeom>
        </p:spPr>
      </p:pic>
      <p:pic>
        <p:nvPicPr>
          <p:cNvPr id="66" name="Image 55" descr="preencoded.png"/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13967348" y="8706318"/>
            <a:ext cx="1274488" cy="1485038"/>
          </a:xfrm>
          <a:prstGeom prst="rect">
            <a:avLst/>
          </a:prstGeom>
        </p:spPr>
      </p:pic>
      <p:pic>
        <p:nvPicPr>
          <p:cNvPr id="67" name="Image 56" descr="preencoded.png"/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9398000" y="12549705"/>
            <a:ext cx="20946" cy="15007"/>
          </a:xfrm>
          <a:prstGeom prst="rect">
            <a:avLst/>
          </a:prstGeom>
        </p:spPr>
      </p:pic>
      <p:pic>
        <p:nvPicPr>
          <p:cNvPr id="68" name="Image 57" descr="preencoded.png"/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9431081" y="12221452"/>
            <a:ext cx="86185" cy="72907"/>
          </a:xfrm>
          <a:prstGeom prst="rect">
            <a:avLst/>
          </a:prstGeom>
        </p:spPr>
      </p:pic>
      <p:pic>
        <p:nvPicPr>
          <p:cNvPr id="69" name="Image 58" descr="preencoded.png"/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3450897" y="10589506"/>
            <a:ext cx="30289" cy="32293"/>
          </a:xfrm>
          <a:prstGeom prst="rect">
            <a:avLst/>
          </a:prstGeom>
        </p:spPr>
      </p:pic>
      <p:pic>
        <p:nvPicPr>
          <p:cNvPr id="70" name="Image 59" descr="preencoded.png"/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14004496" y="8904594"/>
            <a:ext cx="373679" cy="403591"/>
          </a:xfrm>
          <a:prstGeom prst="rect">
            <a:avLst/>
          </a:prstGeom>
        </p:spPr>
      </p:pic>
      <p:pic>
        <p:nvPicPr>
          <p:cNvPr id="71" name="Image 60" descr="preencoded.png"/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4094947" y="9227071"/>
            <a:ext cx="294992" cy="392168"/>
          </a:xfrm>
          <a:prstGeom prst="rect">
            <a:avLst/>
          </a:prstGeom>
        </p:spPr>
      </p:pic>
      <p:pic>
        <p:nvPicPr>
          <p:cNvPr id="72" name="Image 61" descr="preencoded.png"/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9611357" y="9810573"/>
            <a:ext cx="130789" cy="113382"/>
          </a:xfrm>
          <a:prstGeom prst="rect">
            <a:avLst/>
          </a:prstGeom>
        </p:spPr>
      </p:pic>
      <p:pic>
        <p:nvPicPr>
          <p:cNvPr id="73" name="Image 62" descr="preencoded.png"/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2402729" y="10450714"/>
            <a:ext cx="107905" cy="42081"/>
          </a:xfrm>
          <a:prstGeom prst="rect">
            <a:avLst/>
          </a:prstGeom>
        </p:spPr>
      </p:pic>
      <p:pic>
        <p:nvPicPr>
          <p:cNvPr id="74" name="Image 63" descr="preencoded.png"/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3550489" y="10779866"/>
            <a:ext cx="23330" cy="40298"/>
          </a:xfrm>
          <a:prstGeom prst="rect">
            <a:avLst/>
          </a:prstGeom>
        </p:spPr>
      </p:pic>
      <p:pic>
        <p:nvPicPr>
          <p:cNvPr id="75" name="Image 64" descr="preencoded.png"/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8519136" y="13252710"/>
            <a:ext cx="144790" cy="146565"/>
          </a:xfrm>
          <a:prstGeom prst="rect">
            <a:avLst/>
          </a:prstGeom>
        </p:spPr>
      </p:pic>
      <p:pic>
        <p:nvPicPr>
          <p:cNvPr id="76" name="Image 65" descr="preencoded.png"/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3432297" y="10548438"/>
            <a:ext cx="21936" cy="15506"/>
          </a:xfrm>
          <a:prstGeom prst="rect">
            <a:avLst/>
          </a:prstGeom>
        </p:spPr>
      </p:pic>
      <p:pic>
        <p:nvPicPr>
          <p:cNvPr id="77" name="Image 66" descr="preencoded.png"/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6395571" y="10951077"/>
            <a:ext cx="310487" cy="317252"/>
          </a:xfrm>
          <a:prstGeom prst="rect">
            <a:avLst/>
          </a:prstGeom>
        </p:spPr>
      </p:pic>
      <p:pic>
        <p:nvPicPr>
          <p:cNvPr id="78" name="Image 67" descr="preencoded.png"/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3391278" y="10301343"/>
            <a:ext cx="21901" cy="20579"/>
          </a:xfrm>
          <a:prstGeom prst="rect">
            <a:avLst/>
          </a:prstGeom>
        </p:spPr>
      </p:pic>
      <p:pic>
        <p:nvPicPr>
          <p:cNvPr id="79" name="Image 68" descr="preencoded.png"/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1940697" y="8140967"/>
            <a:ext cx="1826400" cy="883794"/>
          </a:xfrm>
          <a:prstGeom prst="rect">
            <a:avLst/>
          </a:prstGeom>
        </p:spPr>
      </p:pic>
      <p:pic>
        <p:nvPicPr>
          <p:cNvPr id="80" name="Image 69" descr="preencoded.png"/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15177113" y="10506732"/>
            <a:ext cx="60880" cy="288816"/>
          </a:xfrm>
          <a:prstGeom prst="rect">
            <a:avLst/>
          </a:prstGeom>
        </p:spPr>
      </p:pic>
      <p:pic>
        <p:nvPicPr>
          <p:cNvPr id="81" name="Image 70" descr="preencoded.png"/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3542083" y="10737841"/>
            <a:ext cx="35289" cy="40298"/>
          </a:xfrm>
          <a:prstGeom prst="rect">
            <a:avLst/>
          </a:prstGeom>
        </p:spPr>
      </p:pic>
      <p:pic>
        <p:nvPicPr>
          <p:cNvPr id="82" name="Image 71" descr="preencoded.png"/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3485678" y="10623597"/>
            <a:ext cx="17075" cy="23667"/>
          </a:xfrm>
          <a:prstGeom prst="rect">
            <a:avLst/>
          </a:prstGeom>
        </p:spPr>
      </p:pic>
      <p:pic>
        <p:nvPicPr>
          <p:cNvPr id="83" name="Image 72" descr="preencoded.png"/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7789822" y="9409447"/>
            <a:ext cx="39814" cy="30789"/>
          </a:xfrm>
          <a:prstGeom prst="rect">
            <a:avLst/>
          </a:prstGeom>
        </p:spPr>
      </p:pic>
      <p:pic>
        <p:nvPicPr>
          <p:cNvPr id="84" name="Image 73" descr="preencoded.png"/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10223772" y="12723813"/>
            <a:ext cx="41554" cy="44345"/>
          </a:xfrm>
          <a:prstGeom prst="rect">
            <a:avLst/>
          </a:prstGeom>
        </p:spPr>
      </p:pic>
      <p:pic>
        <p:nvPicPr>
          <p:cNvPr id="85" name="Image 74" descr="preencoded.png"/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11131241" y="11341534"/>
            <a:ext cx="21516" cy="71199"/>
          </a:xfrm>
          <a:prstGeom prst="rect">
            <a:avLst/>
          </a:prstGeom>
        </p:spPr>
      </p:pic>
      <p:pic>
        <p:nvPicPr>
          <p:cNvPr id="86" name="Image 75" descr="preencoded.png"/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318201" y="9637257"/>
            <a:ext cx="1804287" cy="1134635"/>
          </a:xfrm>
          <a:prstGeom prst="rect">
            <a:avLst/>
          </a:prstGeom>
        </p:spPr>
      </p:pic>
      <p:pic>
        <p:nvPicPr>
          <p:cNvPr id="87" name="Image 76" descr="preencoded.png"/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16011151" y="12656762"/>
            <a:ext cx="476440" cy="241511"/>
          </a:xfrm>
          <a:prstGeom prst="rect">
            <a:avLst/>
          </a:prstGeom>
        </p:spPr>
      </p:pic>
      <p:pic>
        <p:nvPicPr>
          <p:cNvPr id="88" name="Image 77" descr="preencoded.png"/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16448054" y="13280327"/>
            <a:ext cx="30693" cy="20132"/>
          </a:xfrm>
          <a:prstGeom prst="rect">
            <a:avLst/>
          </a:prstGeom>
        </p:spPr>
      </p:pic>
      <p:pic>
        <p:nvPicPr>
          <p:cNvPr id="89" name="Image 78" descr="preencoded.png"/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2050823" y="10730167"/>
            <a:ext cx="272955" cy="258428"/>
          </a:xfrm>
          <a:prstGeom prst="rect">
            <a:avLst/>
          </a:prstGeom>
        </p:spPr>
      </p:pic>
      <p:pic>
        <p:nvPicPr>
          <p:cNvPr id="90" name="Image 79" descr="preencoded.png"/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16404341" y="11607645"/>
            <a:ext cx="16212" cy="17369"/>
          </a:xfrm>
          <a:prstGeom prst="rect">
            <a:avLst/>
          </a:prstGeom>
        </p:spPr>
      </p:pic>
      <p:pic>
        <p:nvPicPr>
          <p:cNvPr id="91" name="Image 80" descr="preencoded.png"/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17715990" y="12669611"/>
            <a:ext cx="8739" cy="10189"/>
          </a:xfrm>
          <a:prstGeom prst="rect">
            <a:avLst/>
          </a:prstGeom>
        </p:spPr>
      </p:pic>
      <p:pic>
        <p:nvPicPr>
          <p:cNvPr id="92" name="Image 81" descr="preencoded.png"/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16346580" y="13638197"/>
            <a:ext cx="1032412" cy="77803"/>
          </a:xfrm>
          <a:prstGeom prst="rect">
            <a:avLst/>
          </a:prstGeom>
        </p:spPr>
      </p:pic>
      <p:pic>
        <p:nvPicPr>
          <p:cNvPr id="93" name="Image 82" descr="preencoded.png"/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2312318" y="11037140"/>
            <a:ext cx="342296" cy="155355"/>
          </a:xfrm>
          <a:prstGeom prst="rect">
            <a:avLst/>
          </a:prstGeom>
        </p:spPr>
      </p:pic>
      <p:pic>
        <p:nvPicPr>
          <p:cNvPr id="94" name="Image 83" descr="preencoded.png"/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2407807" y="11583088"/>
            <a:ext cx="727466" cy="1056990"/>
          </a:xfrm>
          <a:prstGeom prst="rect">
            <a:avLst/>
          </a:prstGeom>
        </p:spPr>
      </p:pic>
      <p:pic>
        <p:nvPicPr>
          <p:cNvPr id="95" name="Image 84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-1542286" y="12080931"/>
            <a:ext cx="858049" cy="702562"/>
          </a:xfrm>
          <a:prstGeom prst="rect">
            <a:avLst/>
          </a:prstGeom>
        </p:spPr>
      </p:pic>
      <p:pic>
        <p:nvPicPr>
          <p:cNvPr id="96" name="Image 85" descr="preencoded.png"/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14936081" y="11655958"/>
            <a:ext cx="864155" cy="593855"/>
          </a:xfrm>
          <a:prstGeom prst="rect">
            <a:avLst/>
          </a:prstGeom>
        </p:spPr>
      </p:pic>
      <p:pic>
        <p:nvPicPr>
          <p:cNvPr id="97" name="Image 86" descr="preencoded.png"/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11956696" y="10035167"/>
            <a:ext cx="273166" cy="367367"/>
          </a:xfrm>
          <a:prstGeom prst="rect">
            <a:avLst/>
          </a:prstGeom>
        </p:spPr>
      </p:pic>
      <p:pic>
        <p:nvPicPr>
          <p:cNvPr id="98" name="Image 87" descr="preencoded.png"/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11996573" y="9925283"/>
            <a:ext cx="202932" cy="114681"/>
          </a:xfrm>
          <a:prstGeom prst="rect">
            <a:avLst/>
          </a:prstGeom>
        </p:spPr>
      </p:pic>
      <p:pic>
        <p:nvPicPr>
          <p:cNvPr id="99" name="Image 88" descr="preencoded.png"/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10836840" y="9447820"/>
            <a:ext cx="1658419" cy="1772651"/>
          </a:xfrm>
          <a:prstGeom prst="rect">
            <a:avLst/>
          </a:prstGeom>
        </p:spPr>
      </p:pic>
      <p:pic>
        <p:nvPicPr>
          <p:cNvPr id="100" name="Image 89" descr="preencoded.png"/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11483006" y="11028180"/>
            <a:ext cx="140207" cy="231570"/>
          </a:xfrm>
          <a:prstGeom prst="rect">
            <a:avLst/>
          </a:prstGeom>
        </p:spPr>
      </p:pic>
      <p:pic>
        <p:nvPicPr>
          <p:cNvPr id="101" name="Image 90" descr="preencoded.png"/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11507239" y="9791582"/>
            <a:ext cx="470328" cy="270191"/>
          </a:xfrm>
          <a:prstGeom prst="rect">
            <a:avLst/>
          </a:prstGeom>
        </p:spPr>
      </p:pic>
      <p:pic>
        <p:nvPicPr>
          <p:cNvPr id="102" name="Image 91" descr="preencoded.png"/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0411384" y="9342580"/>
            <a:ext cx="978906" cy="884954"/>
          </a:xfrm>
          <a:prstGeom prst="rect">
            <a:avLst/>
          </a:prstGeom>
        </p:spPr>
      </p:pic>
      <p:pic>
        <p:nvPicPr>
          <p:cNvPr id="103" name="Image 92" descr="preencoded.png"/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3814480" y="8576968"/>
            <a:ext cx="27236" cy="43284"/>
          </a:xfrm>
          <a:prstGeom prst="rect">
            <a:avLst/>
          </a:prstGeom>
        </p:spPr>
      </p:pic>
      <p:pic>
        <p:nvPicPr>
          <p:cNvPr id="104" name="Image 93" descr="preencoded.png"/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-236348" y="12992894"/>
            <a:ext cx="3380" cy="5460"/>
          </a:xfrm>
          <a:prstGeom prst="rect">
            <a:avLst/>
          </a:prstGeom>
        </p:spPr>
      </p:pic>
      <p:pic>
        <p:nvPicPr>
          <p:cNvPr id="105" name="Image 94" descr="preencoded.png"/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3162956" y="10524455"/>
            <a:ext cx="166355" cy="46698"/>
          </a:xfrm>
          <a:prstGeom prst="rect">
            <a:avLst/>
          </a:prstGeom>
        </p:spPr>
      </p:pic>
      <p:pic>
        <p:nvPicPr>
          <p:cNvPr id="106" name="Image 95" descr="preencoded.png"/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14387112" y="11133029"/>
            <a:ext cx="212129" cy="291204"/>
          </a:xfrm>
          <a:prstGeom prst="rect">
            <a:avLst/>
          </a:prstGeom>
        </p:spPr>
      </p:pic>
      <p:pic>
        <p:nvPicPr>
          <p:cNvPr id="107" name="Image 96" descr="preencoded.png"/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3460557" y="12682221"/>
            <a:ext cx="492408" cy="519292"/>
          </a:xfrm>
          <a:prstGeom prst="rect">
            <a:avLst/>
          </a:prstGeom>
        </p:spPr>
      </p:pic>
      <p:pic>
        <p:nvPicPr>
          <p:cNvPr id="108" name="Image 97" descr="preencoded.png"/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10107804" y="12776405"/>
            <a:ext cx="47533" cy="43157"/>
          </a:xfrm>
          <a:prstGeom prst="rect">
            <a:avLst/>
          </a:prstGeom>
        </p:spPr>
      </p:pic>
      <p:pic>
        <p:nvPicPr>
          <p:cNvPr id="109" name="Image 98" descr="preencoded.png"/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15770040" y="11950988"/>
            <a:ext cx="658830" cy="310428"/>
          </a:xfrm>
          <a:prstGeom prst="rect">
            <a:avLst/>
          </a:prstGeom>
        </p:spPr>
      </p:pic>
      <p:pic>
        <p:nvPicPr>
          <p:cNvPr id="110" name="Image 99" descr="preencoded.png"/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10113769" y="11833712"/>
            <a:ext cx="24988" cy="33632"/>
          </a:xfrm>
          <a:prstGeom prst="rect">
            <a:avLst/>
          </a:prstGeom>
        </p:spPr>
      </p:pic>
      <p:pic>
        <p:nvPicPr>
          <p:cNvPr id="111" name="Image 100" descr="preencoded.png"/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12835214" y="11499462"/>
            <a:ext cx="37801" cy="23583"/>
          </a:xfrm>
          <a:prstGeom prst="rect">
            <a:avLst/>
          </a:prstGeom>
        </p:spPr>
      </p:pic>
      <p:pic>
        <p:nvPicPr>
          <p:cNvPr id="112" name="Image 101" descr="preencoded.png"/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6180914" y="12023217"/>
            <a:ext cx="506856" cy="479217"/>
          </a:xfrm>
          <a:prstGeom prst="rect">
            <a:avLst/>
          </a:prstGeom>
        </p:spPr>
      </p:pic>
      <p:pic>
        <p:nvPicPr>
          <p:cNvPr id="113" name="Image 102" descr="preencoded.png"/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6479404" y="3571345"/>
            <a:ext cx="2425932" cy="2296331"/>
          </a:xfrm>
          <a:prstGeom prst="rect">
            <a:avLst/>
          </a:prstGeom>
        </p:spPr>
      </p:pic>
      <p:pic>
        <p:nvPicPr>
          <p:cNvPr id="114" name="Image 103" descr="preencoded.png"/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3720777" y="11244253"/>
            <a:ext cx="242235" cy="246159"/>
          </a:xfrm>
          <a:prstGeom prst="rect">
            <a:avLst/>
          </a:prstGeom>
        </p:spPr>
      </p:pic>
      <p:pic>
        <p:nvPicPr>
          <p:cNvPr id="115" name="Image 104" descr="preencoded.png"/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1913592" y="10763582"/>
            <a:ext cx="147971" cy="85905"/>
          </a:xfrm>
          <a:prstGeom prst="rect">
            <a:avLst/>
          </a:prstGeom>
        </p:spPr>
      </p:pic>
      <p:pic>
        <p:nvPicPr>
          <p:cNvPr id="116" name="Image 105" descr="preencoded.png"/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3433826" y="10551257"/>
            <a:ext cx="20413" cy="17261"/>
          </a:xfrm>
          <a:prstGeom prst="rect">
            <a:avLst/>
          </a:prstGeom>
        </p:spPr>
      </p:pic>
      <p:pic>
        <p:nvPicPr>
          <p:cNvPr id="117" name="Image 106" descr="preencoded.png"/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8729904" y="13074300"/>
            <a:ext cx="87642" cy="111044"/>
          </a:xfrm>
          <a:prstGeom prst="rect">
            <a:avLst/>
          </a:prstGeom>
        </p:spPr>
      </p:pic>
      <p:pic>
        <p:nvPicPr>
          <p:cNvPr id="118" name="Image 107" descr="preencoded.png"/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2915098" y="10319469"/>
            <a:ext cx="54353" cy="29118"/>
          </a:xfrm>
          <a:prstGeom prst="rect">
            <a:avLst/>
          </a:prstGeom>
        </p:spPr>
      </p:pic>
      <p:pic>
        <p:nvPicPr>
          <p:cNvPr id="119" name="Image 108" descr="preencoded.png"/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9913075" y="14526087"/>
            <a:ext cx="1065399" cy="284466"/>
          </a:xfrm>
          <a:prstGeom prst="rect">
            <a:avLst/>
          </a:prstGeom>
        </p:spPr>
      </p:pic>
      <p:pic>
        <p:nvPicPr>
          <p:cNvPr id="120" name="Image 109" descr="preencoded.png"/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10791293" y="9052951"/>
            <a:ext cx="451418" cy="327174"/>
          </a:xfrm>
          <a:prstGeom prst="rect">
            <a:avLst/>
          </a:prstGeom>
        </p:spPr>
      </p:pic>
      <p:pic>
        <p:nvPicPr>
          <p:cNvPr id="121" name="Image 110" descr="preencoded.png"/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17565835" y="12052272"/>
            <a:ext cx="88012" cy="70380"/>
          </a:xfrm>
          <a:prstGeom prst="rect">
            <a:avLst/>
          </a:prstGeom>
        </p:spPr>
      </p:pic>
      <p:pic>
        <p:nvPicPr>
          <p:cNvPr id="122" name="Image 111" descr="preencoded.png"/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13985473" y="12033359"/>
            <a:ext cx="202191" cy="99904"/>
          </a:xfrm>
          <a:prstGeom prst="rect">
            <a:avLst/>
          </a:prstGeom>
        </p:spPr>
      </p:pic>
      <p:pic>
        <p:nvPicPr>
          <p:cNvPr id="123" name="Image 112" descr="preencoded.png"/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17397902" y="12639269"/>
            <a:ext cx="100842" cy="198726"/>
          </a:xfrm>
          <a:prstGeom prst="rect">
            <a:avLst/>
          </a:prstGeom>
        </p:spPr>
      </p:pic>
      <p:pic>
        <p:nvPicPr>
          <p:cNvPr id="124" name="Image 113" descr="preencoded.png"/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3507090" y="10941751"/>
            <a:ext cx="89685" cy="85018"/>
          </a:xfrm>
          <a:prstGeom prst="rect">
            <a:avLst/>
          </a:prstGeom>
        </p:spPr>
      </p:pic>
      <p:pic>
        <p:nvPicPr>
          <p:cNvPr id="125" name="Image 114" descr="preencoded.png"/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16933292" y="11918807"/>
            <a:ext cx="179092" cy="161798"/>
          </a:xfrm>
          <a:prstGeom prst="rect">
            <a:avLst/>
          </a:prstGeom>
        </p:spPr>
      </p:pic>
      <p:pic>
        <p:nvPicPr>
          <p:cNvPr id="126" name="Image 115" descr="preencoded.png"/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13661916" y="10116049"/>
            <a:ext cx="220182" cy="219794"/>
          </a:xfrm>
          <a:prstGeom prst="rect">
            <a:avLst/>
          </a:prstGeom>
        </p:spPr>
      </p:pic>
      <p:pic>
        <p:nvPicPr>
          <p:cNvPr id="127" name="Image 116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-2023384" y="11608064"/>
            <a:ext cx="1990" cy="1315"/>
          </a:xfrm>
          <a:prstGeom prst="rect">
            <a:avLst/>
          </a:prstGeom>
        </p:spPr>
      </p:pic>
      <p:pic>
        <p:nvPicPr>
          <p:cNvPr id="128" name="Image 117" descr="preencoded.png"/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17333171" y="11563452"/>
            <a:ext cx="32148" cy="20123"/>
          </a:xfrm>
          <a:prstGeom prst="rect">
            <a:avLst/>
          </a:prstGeom>
        </p:spPr>
      </p:pic>
      <p:pic>
        <p:nvPicPr>
          <p:cNvPr id="129" name="Image 118" descr="preencoded.png"/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17332074" y="11535246"/>
            <a:ext cx="13838" cy="15159"/>
          </a:xfrm>
          <a:prstGeom prst="rect">
            <a:avLst/>
          </a:prstGeom>
        </p:spPr>
      </p:pic>
      <p:pic>
        <p:nvPicPr>
          <p:cNvPr id="130" name="Image 1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7739097" y="10636225"/>
            <a:ext cx="820" cy="350"/>
          </a:xfrm>
          <a:prstGeom prst="rect">
            <a:avLst/>
          </a:prstGeom>
        </p:spPr>
      </p:pic>
      <p:pic>
        <p:nvPicPr>
          <p:cNvPr id="131" name="Image 120" descr="preencoded.png"/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17289251" y="9930860"/>
            <a:ext cx="16325" cy="17162"/>
          </a:xfrm>
          <a:prstGeom prst="rect">
            <a:avLst/>
          </a:prstGeom>
        </p:spPr>
      </p:pic>
      <p:pic>
        <p:nvPicPr>
          <p:cNvPr id="132" name="Image 121" descr="preencoded.png"/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16386526" y="10476068"/>
            <a:ext cx="17180" cy="16659"/>
          </a:xfrm>
          <a:prstGeom prst="rect">
            <a:avLst/>
          </a:prstGeom>
        </p:spPr>
      </p:pic>
      <p:pic>
        <p:nvPicPr>
          <p:cNvPr id="133" name="Image 122" descr="preencoded.png"/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0" y="5752917"/>
            <a:ext cx="3230143" cy="4758345"/>
          </a:xfrm>
          <a:prstGeom prst="rect">
            <a:avLst/>
          </a:prstGeom>
        </p:spPr>
      </p:pic>
      <p:pic>
        <p:nvPicPr>
          <p:cNvPr id="134" name="Image 123" descr="preencoded.png"/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3699086" y="13351154"/>
            <a:ext cx="313500" cy="334789"/>
          </a:xfrm>
          <a:prstGeom prst="rect">
            <a:avLst/>
          </a:prstGeom>
        </p:spPr>
      </p:pic>
      <p:pic>
        <p:nvPicPr>
          <p:cNvPr id="135" name="Image 124" descr="preencoded.png"/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9514399" y="8988106"/>
            <a:ext cx="335597" cy="270752"/>
          </a:xfrm>
          <a:prstGeom prst="rect">
            <a:avLst/>
          </a:prstGeom>
        </p:spPr>
      </p:pic>
      <p:pic>
        <p:nvPicPr>
          <p:cNvPr id="136" name="Image 125" descr="preencoded.png"/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9246275" y="8860572"/>
            <a:ext cx="392381" cy="203178"/>
          </a:xfrm>
          <a:prstGeom prst="rect">
            <a:avLst/>
          </a:prstGeom>
        </p:spPr>
      </p:pic>
      <p:pic>
        <p:nvPicPr>
          <p:cNvPr id="137" name="Image 126" descr="preencoded.png"/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8491398" y="8461759"/>
            <a:ext cx="216603" cy="267236"/>
          </a:xfrm>
          <a:prstGeom prst="rect">
            <a:avLst/>
          </a:prstGeom>
        </p:spPr>
      </p:pic>
      <p:pic>
        <p:nvPicPr>
          <p:cNvPr id="138" name="Image 127" descr="preencoded.png"/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8300445" y="7755167"/>
            <a:ext cx="550582" cy="478101"/>
          </a:xfrm>
          <a:prstGeom prst="rect">
            <a:avLst/>
          </a:prstGeom>
        </p:spPr>
      </p:pic>
      <p:pic>
        <p:nvPicPr>
          <p:cNvPr id="139" name="Image 128" descr="preencoded.png"/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10897133" y="8883904"/>
            <a:ext cx="634371" cy="317736"/>
          </a:xfrm>
          <a:prstGeom prst="rect">
            <a:avLst/>
          </a:prstGeom>
        </p:spPr>
      </p:pic>
      <p:pic>
        <p:nvPicPr>
          <p:cNvPr id="140" name="Image 129" descr="preencoded.png"/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9621869" y="7830756"/>
            <a:ext cx="2311834" cy="1267027"/>
          </a:xfrm>
          <a:prstGeom prst="rect">
            <a:avLst/>
          </a:prstGeom>
        </p:spPr>
      </p:pic>
      <p:pic>
        <p:nvPicPr>
          <p:cNvPr id="141" name="Image 130" descr="preencoded.png"/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8094837" y="3065252"/>
            <a:ext cx="9640108" cy="5988757"/>
          </a:xfrm>
          <a:prstGeom prst="rect">
            <a:avLst/>
          </a:prstGeom>
        </p:spPr>
      </p:pic>
      <p:pic>
        <p:nvPicPr>
          <p:cNvPr id="142" name="Image 131" descr="preencoded.png"/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9952763" y="8917096"/>
            <a:ext cx="810821" cy="569451"/>
          </a:xfrm>
          <a:prstGeom prst="rect">
            <a:avLst/>
          </a:prstGeom>
        </p:spPr>
      </p:pic>
      <p:pic>
        <p:nvPicPr>
          <p:cNvPr id="143" name="Image 132" descr="preencoded.png"/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8241423" y="8120630"/>
            <a:ext cx="1027882" cy="689056"/>
          </a:xfrm>
          <a:prstGeom prst="rect">
            <a:avLst/>
          </a:prstGeom>
        </p:spPr>
      </p:pic>
      <p:pic>
        <p:nvPicPr>
          <p:cNvPr id="144" name="Image 133" descr="preencoded.png"/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10149915" y="8703720"/>
            <a:ext cx="980943" cy="657802"/>
          </a:xfrm>
          <a:prstGeom prst="rect">
            <a:avLst/>
          </a:prstGeom>
        </p:spPr>
      </p:pic>
      <p:pic>
        <p:nvPicPr>
          <p:cNvPr id="145" name="Image 134" descr="preencoded.png"/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7073601" y="8931827"/>
            <a:ext cx="31264" cy="28944"/>
          </a:xfrm>
          <a:prstGeom prst="rect">
            <a:avLst/>
          </a:prstGeom>
        </p:spPr>
      </p:pic>
      <p:pic>
        <p:nvPicPr>
          <p:cNvPr id="146" name="Image 135" descr="preencoded.png"/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8079905" y="8930580"/>
            <a:ext cx="112613" cy="237595"/>
          </a:xfrm>
          <a:prstGeom prst="rect">
            <a:avLst/>
          </a:prstGeom>
        </p:spPr>
      </p:pic>
      <p:pic>
        <p:nvPicPr>
          <p:cNvPr id="147" name="Image 136" descr="preencoded.png"/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7525190" y="8418283"/>
            <a:ext cx="451222" cy="231372"/>
          </a:xfrm>
          <a:prstGeom prst="rect">
            <a:avLst/>
          </a:prstGeom>
        </p:spPr>
      </p:pic>
      <p:pic>
        <p:nvPicPr>
          <p:cNvPr id="148" name="Image 137" descr="preencoded.png"/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7881264" y="8724708"/>
            <a:ext cx="229648" cy="226910"/>
          </a:xfrm>
          <a:prstGeom prst="rect">
            <a:avLst/>
          </a:prstGeom>
        </p:spPr>
      </p:pic>
      <p:pic>
        <p:nvPicPr>
          <p:cNvPr id="149" name="Image 138" descr="preencoded.png"/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7135860" y="8197521"/>
            <a:ext cx="230285" cy="189750"/>
          </a:xfrm>
          <a:prstGeom prst="rect">
            <a:avLst/>
          </a:prstGeom>
        </p:spPr>
      </p:pic>
      <p:pic>
        <p:nvPicPr>
          <p:cNvPr id="150" name="Image 139" descr="preencoded.png"/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8249286" y="8807162"/>
            <a:ext cx="369638" cy="243846"/>
          </a:xfrm>
          <a:prstGeom prst="rect">
            <a:avLst/>
          </a:prstGeom>
        </p:spPr>
      </p:pic>
      <p:pic>
        <p:nvPicPr>
          <p:cNvPr id="151" name="Image 140" descr="preencoded.png"/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7330567" y="8522050"/>
            <a:ext cx="265662" cy="173521"/>
          </a:xfrm>
          <a:prstGeom prst="rect">
            <a:avLst/>
          </a:prstGeom>
        </p:spPr>
      </p:pic>
      <p:pic>
        <p:nvPicPr>
          <p:cNvPr id="152" name="Image 141" descr="preencoded.png"/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7675676" y="8239792"/>
            <a:ext cx="393292" cy="233614"/>
          </a:xfrm>
          <a:prstGeom prst="rect">
            <a:avLst/>
          </a:prstGeom>
        </p:spPr>
      </p:pic>
      <p:pic>
        <p:nvPicPr>
          <p:cNvPr id="153" name="Image 142" descr="preencoded.png"/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>
            <a:off x="7323961" y="7863012"/>
            <a:ext cx="529749" cy="714198"/>
          </a:xfrm>
          <a:prstGeom prst="rect">
            <a:avLst/>
          </a:prstGeom>
        </p:spPr>
      </p:pic>
      <p:pic>
        <p:nvPicPr>
          <p:cNvPr id="154" name="Image 143" descr="preencoded.png"/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>
            <a:off x="7451888" y="7590734"/>
            <a:ext cx="408381" cy="328380"/>
          </a:xfrm>
          <a:prstGeom prst="rect">
            <a:avLst/>
          </a:prstGeom>
        </p:spPr>
      </p:pic>
      <p:pic>
        <p:nvPicPr>
          <p:cNvPr id="155" name="Image 144" descr="preencoded.png"/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>
            <a:off x="8223960" y="7383633"/>
            <a:ext cx="370635" cy="242556"/>
          </a:xfrm>
          <a:prstGeom prst="rect">
            <a:avLst/>
          </a:prstGeom>
        </p:spPr>
      </p:pic>
      <p:pic>
        <p:nvPicPr>
          <p:cNvPr id="156" name="Image 145" descr="preencoded.png"/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8154309" y="5983663"/>
            <a:ext cx="630522" cy="1394839"/>
          </a:xfrm>
          <a:prstGeom prst="rect">
            <a:avLst/>
          </a:prstGeom>
        </p:spPr>
      </p:pic>
      <p:pic>
        <p:nvPicPr>
          <p:cNvPr id="157" name="Image 146" descr="preencoded.png"/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6725227" y="8230924"/>
            <a:ext cx="820354" cy="811445"/>
          </a:xfrm>
          <a:prstGeom prst="rect">
            <a:avLst/>
          </a:prstGeom>
        </p:spPr>
      </p:pic>
      <p:pic>
        <p:nvPicPr>
          <p:cNvPr id="158" name="Image 147" descr="preencoded.png"/>
          <p:cNvPicPr>
            <a:picLocks noChangeAspect="1"/>
          </p:cNvPicPr>
          <p:nvPr/>
        </p:nvPicPr>
        <p:blipFill>
          <a:blip r:embed="rId143"/>
          <a:stretch>
            <a:fillRect/>
          </a:stretch>
        </p:blipFill>
        <p:spPr>
          <a:xfrm>
            <a:off x="6533979" y="7249641"/>
            <a:ext cx="571278" cy="1093874"/>
          </a:xfrm>
          <a:prstGeom prst="rect">
            <a:avLst/>
          </a:prstGeom>
        </p:spPr>
      </p:pic>
      <p:pic>
        <p:nvPicPr>
          <p:cNvPr id="159" name="Image 148" descr="preencoded.png"/>
          <p:cNvPicPr>
            <a:picLocks noChangeAspect="1"/>
          </p:cNvPicPr>
          <p:nvPr/>
        </p:nvPicPr>
        <p:blipFill>
          <a:blip r:embed="rId144"/>
          <a:stretch>
            <a:fillRect/>
          </a:stretch>
        </p:blipFill>
        <p:spPr>
          <a:xfrm>
            <a:off x="6843763" y="8374924"/>
            <a:ext cx="21830" cy="21329"/>
          </a:xfrm>
          <a:prstGeom prst="rect">
            <a:avLst/>
          </a:prstGeom>
        </p:spPr>
      </p:pic>
      <p:pic>
        <p:nvPicPr>
          <p:cNvPr id="160" name="Image 149" descr="preencoded.png"/>
          <p:cNvPicPr>
            <a:picLocks noChangeAspect="1"/>
          </p:cNvPicPr>
          <p:nvPr/>
        </p:nvPicPr>
        <p:blipFill>
          <a:blip r:embed="rId145"/>
          <a:stretch>
            <a:fillRect/>
          </a:stretch>
        </p:blipFill>
        <p:spPr>
          <a:xfrm>
            <a:off x="8101586" y="8999761"/>
            <a:ext cx="497104" cy="501486"/>
          </a:xfrm>
          <a:prstGeom prst="rect">
            <a:avLst/>
          </a:prstGeom>
        </p:spPr>
      </p:pic>
      <p:pic>
        <p:nvPicPr>
          <p:cNvPr id="161" name="Image 150" descr="preencoded.png"/>
          <p:cNvPicPr>
            <a:picLocks noChangeAspect="1"/>
          </p:cNvPicPr>
          <p:nvPr/>
        </p:nvPicPr>
        <p:blipFill>
          <a:blip r:embed="rId146"/>
          <a:stretch>
            <a:fillRect/>
          </a:stretch>
        </p:blipFill>
        <p:spPr>
          <a:xfrm>
            <a:off x="7755256" y="8624553"/>
            <a:ext cx="345405" cy="335176"/>
          </a:xfrm>
          <a:prstGeom prst="rect">
            <a:avLst/>
          </a:prstGeom>
        </p:spPr>
      </p:pic>
      <p:pic>
        <p:nvPicPr>
          <p:cNvPr id="162" name="Image 151" descr="preencoded.png"/>
          <p:cNvPicPr>
            <a:picLocks noChangeAspect="1"/>
          </p:cNvPicPr>
          <p:nvPr/>
        </p:nvPicPr>
        <p:blipFill>
          <a:blip r:embed="rId147"/>
          <a:stretch>
            <a:fillRect/>
          </a:stretch>
        </p:blipFill>
        <p:spPr>
          <a:xfrm>
            <a:off x="7892999" y="8456659"/>
            <a:ext cx="405478" cy="244487"/>
          </a:xfrm>
          <a:prstGeom prst="rect">
            <a:avLst/>
          </a:prstGeom>
        </p:spPr>
      </p:pic>
      <p:pic>
        <p:nvPicPr>
          <p:cNvPr id="163" name="Image 152" descr="preencoded.png"/>
          <p:cNvPicPr>
            <a:picLocks noChangeAspect="1"/>
          </p:cNvPicPr>
          <p:nvPr/>
        </p:nvPicPr>
        <p:blipFill>
          <a:blip r:embed="rId148"/>
          <a:stretch>
            <a:fillRect/>
          </a:stretch>
        </p:blipFill>
        <p:spPr>
          <a:xfrm>
            <a:off x="6406109" y="7833122"/>
            <a:ext cx="260913" cy="380842"/>
          </a:xfrm>
          <a:prstGeom prst="rect">
            <a:avLst/>
          </a:prstGeom>
        </p:spPr>
      </p:pic>
      <p:pic>
        <p:nvPicPr>
          <p:cNvPr id="164" name="Image 153" descr="preencoded.png"/>
          <p:cNvPicPr>
            <a:picLocks noChangeAspect="1"/>
          </p:cNvPicPr>
          <p:nvPr/>
        </p:nvPicPr>
        <p:blipFill>
          <a:blip r:embed="rId149"/>
          <a:stretch>
            <a:fillRect/>
          </a:stretch>
        </p:blipFill>
        <p:spPr>
          <a:xfrm>
            <a:off x="6721531" y="7926645"/>
            <a:ext cx="41005" cy="48050"/>
          </a:xfrm>
          <a:prstGeom prst="rect">
            <a:avLst/>
          </a:prstGeom>
        </p:spPr>
      </p:pic>
      <p:pic>
        <p:nvPicPr>
          <p:cNvPr id="165" name="Image 154" descr="preencoded.png"/>
          <p:cNvPicPr>
            <a:picLocks noChangeAspect="1"/>
          </p:cNvPicPr>
          <p:nvPr/>
        </p:nvPicPr>
        <p:blipFill>
          <a:blip r:embed="rId150"/>
          <a:stretch>
            <a:fillRect/>
          </a:stretch>
        </p:blipFill>
        <p:spPr>
          <a:xfrm>
            <a:off x="5613290" y="6523779"/>
            <a:ext cx="629126" cy="428597"/>
          </a:xfrm>
          <a:prstGeom prst="rect">
            <a:avLst/>
          </a:prstGeom>
        </p:spPr>
      </p:pic>
      <p:pic>
        <p:nvPicPr>
          <p:cNvPr id="166" name="Image 155" descr="preencoded.png"/>
          <p:cNvPicPr>
            <a:picLocks noChangeAspect="1"/>
          </p:cNvPicPr>
          <p:nvPr/>
        </p:nvPicPr>
        <p:blipFill>
          <a:blip r:embed="rId151"/>
          <a:stretch>
            <a:fillRect/>
          </a:stretch>
        </p:blipFill>
        <p:spPr>
          <a:xfrm>
            <a:off x="7367392" y="8579780"/>
            <a:ext cx="681875" cy="800326"/>
          </a:xfrm>
          <a:prstGeom prst="rect">
            <a:avLst/>
          </a:prstGeom>
        </p:spPr>
      </p:pic>
      <p:pic>
        <p:nvPicPr>
          <p:cNvPr id="167" name="Image 156" descr="preencoded.png"/>
          <p:cNvPicPr>
            <a:picLocks noChangeAspect="1"/>
          </p:cNvPicPr>
          <p:nvPr/>
        </p:nvPicPr>
        <p:blipFill>
          <a:blip r:embed="rId152"/>
          <a:stretch>
            <a:fillRect/>
          </a:stretch>
        </p:blipFill>
        <p:spPr>
          <a:xfrm>
            <a:off x="6867012" y="8394964"/>
            <a:ext cx="26925" cy="23102"/>
          </a:xfrm>
          <a:prstGeom prst="rect">
            <a:avLst/>
          </a:prstGeom>
        </p:spPr>
      </p:pic>
      <p:pic>
        <p:nvPicPr>
          <p:cNvPr id="168" name="Image 157" descr="preencoded.png"/>
          <p:cNvPicPr>
            <a:picLocks noChangeAspect="1"/>
          </p:cNvPicPr>
          <p:nvPr/>
        </p:nvPicPr>
        <p:blipFill>
          <a:blip r:embed="rId153"/>
          <a:stretch>
            <a:fillRect/>
          </a:stretch>
        </p:blipFill>
        <p:spPr>
          <a:xfrm>
            <a:off x="8122250" y="8884335"/>
            <a:ext cx="111079" cy="120718"/>
          </a:xfrm>
          <a:prstGeom prst="rect">
            <a:avLst/>
          </a:prstGeom>
        </p:spPr>
      </p:pic>
      <p:pic>
        <p:nvPicPr>
          <p:cNvPr id="169" name="Image 158" descr="preencoded.png"/>
          <p:cNvPicPr>
            <a:picLocks noChangeAspect="1"/>
          </p:cNvPicPr>
          <p:nvPr/>
        </p:nvPicPr>
        <p:blipFill>
          <a:blip r:embed="rId154"/>
          <a:stretch>
            <a:fillRect/>
          </a:stretch>
        </p:blipFill>
        <p:spPr>
          <a:xfrm>
            <a:off x="7528495" y="8551227"/>
            <a:ext cx="20348" cy="43777"/>
          </a:xfrm>
          <a:prstGeom prst="rect">
            <a:avLst/>
          </a:prstGeom>
        </p:spPr>
      </p:pic>
      <p:pic>
        <p:nvPicPr>
          <p:cNvPr id="170" name="Image 159" descr="preencoded.png"/>
          <p:cNvPicPr>
            <a:picLocks noChangeAspect="1"/>
          </p:cNvPicPr>
          <p:nvPr/>
        </p:nvPicPr>
        <p:blipFill>
          <a:blip r:embed="rId155"/>
          <a:stretch>
            <a:fillRect/>
          </a:stretch>
        </p:blipFill>
        <p:spPr>
          <a:xfrm>
            <a:off x="8169053" y="7727984"/>
            <a:ext cx="348447" cy="261894"/>
          </a:xfrm>
          <a:prstGeom prst="rect">
            <a:avLst/>
          </a:prstGeom>
        </p:spPr>
      </p:pic>
      <p:pic>
        <p:nvPicPr>
          <p:cNvPr id="171" name="Image 160" descr="preencoded.png"/>
          <p:cNvPicPr>
            <a:picLocks noChangeAspect="1"/>
          </p:cNvPicPr>
          <p:nvPr/>
        </p:nvPicPr>
        <p:blipFill>
          <a:blip r:embed="rId156"/>
          <a:stretch>
            <a:fillRect/>
          </a:stretch>
        </p:blipFill>
        <p:spPr>
          <a:xfrm>
            <a:off x="7316784" y="8316544"/>
            <a:ext cx="56115" cy="80066"/>
          </a:xfrm>
          <a:prstGeom prst="rect">
            <a:avLst/>
          </a:prstGeom>
        </p:spPr>
      </p:pic>
      <p:pic>
        <p:nvPicPr>
          <p:cNvPr id="172" name="Image 161" descr="preencoded.png"/>
          <p:cNvPicPr>
            <a:picLocks noChangeAspect="1"/>
          </p:cNvPicPr>
          <p:nvPr/>
        </p:nvPicPr>
        <p:blipFill>
          <a:blip r:embed="rId157"/>
          <a:stretch>
            <a:fillRect/>
          </a:stretch>
        </p:blipFill>
        <p:spPr>
          <a:xfrm>
            <a:off x="8178906" y="7555133"/>
            <a:ext cx="418000" cy="261286"/>
          </a:xfrm>
          <a:prstGeom prst="rect">
            <a:avLst/>
          </a:prstGeom>
        </p:spPr>
      </p:pic>
      <p:pic>
        <p:nvPicPr>
          <p:cNvPr id="173" name="Image 162" descr="preencoded.png"/>
          <p:cNvPicPr>
            <a:picLocks noChangeAspect="1"/>
          </p:cNvPicPr>
          <p:nvPr/>
        </p:nvPicPr>
        <p:blipFill>
          <a:blip r:embed="rId158"/>
          <a:stretch>
            <a:fillRect/>
          </a:stretch>
        </p:blipFill>
        <p:spPr>
          <a:xfrm>
            <a:off x="7409149" y="8844437"/>
            <a:ext cx="17505" cy="20095"/>
          </a:xfrm>
          <a:prstGeom prst="rect">
            <a:avLst/>
          </a:prstGeom>
        </p:spPr>
      </p:pic>
      <p:pic>
        <p:nvPicPr>
          <p:cNvPr id="174" name="Image 163" descr="preencoded.png"/>
          <p:cNvPicPr>
            <a:picLocks noChangeAspect="1"/>
          </p:cNvPicPr>
          <p:nvPr/>
        </p:nvPicPr>
        <p:blipFill>
          <a:blip r:embed="rId159"/>
          <a:stretch>
            <a:fillRect/>
          </a:stretch>
        </p:blipFill>
        <p:spPr>
          <a:xfrm>
            <a:off x="8033364" y="8862253"/>
            <a:ext cx="120665" cy="146642"/>
          </a:xfrm>
          <a:prstGeom prst="rect">
            <a:avLst/>
          </a:prstGeom>
        </p:spPr>
      </p:pic>
      <p:pic>
        <p:nvPicPr>
          <p:cNvPr id="175" name="Image 164" descr="preencoded.png"/>
          <p:cNvPicPr>
            <a:picLocks noChangeAspect="1"/>
          </p:cNvPicPr>
          <p:nvPr/>
        </p:nvPicPr>
        <p:blipFill>
          <a:blip r:embed="rId160"/>
          <a:stretch>
            <a:fillRect/>
          </a:stretch>
        </p:blipFill>
        <p:spPr>
          <a:xfrm>
            <a:off x="8146502" y="8953364"/>
            <a:ext cx="157434" cy="126789"/>
          </a:xfrm>
          <a:prstGeom prst="rect">
            <a:avLst/>
          </a:prstGeom>
        </p:spPr>
      </p:pic>
      <p:pic>
        <p:nvPicPr>
          <p:cNvPr id="176" name="Image 165" descr="preencoded.png"/>
          <p:cNvPicPr>
            <a:picLocks noChangeAspect="1"/>
          </p:cNvPicPr>
          <p:nvPr/>
        </p:nvPicPr>
        <p:blipFill>
          <a:blip r:embed="rId161"/>
          <a:stretch>
            <a:fillRect/>
          </a:stretch>
        </p:blipFill>
        <p:spPr>
          <a:xfrm>
            <a:off x="7181907" y="8001943"/>
            <a:ext cx="230891" cy="276774"/>
          </a:xfrm>
          <a:prstGeom prst="rect">
            <a:avLst/>
          </a:prstGeom>
        </p:spPr>
      </p:pic>
      <p:pic>
        <p:nvPicPr>
          <p:cNvPr id="177" name="Image 166" descr="preencoded.png"/>
          <p:cNvPicPr>
            <a:picLocks noChangeAspect="1"/>
          </p:cNvPicPr>
          <p:nvPr/>
        </p:nvPicPr>
        <p:blipFill>
          <a:blip r:embed="rId162"/>
          <a:stretch>
            <a:fillRect/>
          </a:stretch>
        </p:blipFill>
        <p:spPr>
          <a:xfrm>
            <a:off x="7263970" y="5799717"/>
            <a:ext cx="1488532" cy="1774230"/>
          </a:xfrm>
          <a:prstGeom prst="rect">
            <a:avLst/>
          </a:prstGeom>
        </p:spPr>
      </p:pic>
      <p:pic>
        <p:nvPicPr>
          <p:cNvPr id="178" name="Image 167" descr="preencoded.png"/>
          <p:cNvPicPr>
            <a:picLocks noChangeAspect="1"/>
          </p:cNvPicPr>
          <p:nvPr/>
        </p:nvPicPr>
        <p:blipFill>
          <a:blip r:embed="rId163"/>
          <a:stretch>
            <a:fillRect/>
          </a:stretch>
        </p:blipFill>
        <p:spPr>
          <a:xfrm>
            <a:off x="7790403" y="7885181"/>
            <a:ext cx="576134" cy="545015"/>
          </a:xfrm>
          <a:prstGeom prst="rect">
            <a:avLst/>
          </a:prstGeom>
        </p:spPr>
      </p:pic>
      <p:pic>
        <p:nvPicPr>
          <p:cNvPr id="179" name="Image 168" descr="preencoded.png"/>
          <p:cNvPicPr>
            <a:picLocks noChangeAspect="1"/>
          </p:cNvPicPr>
          <p:nvPr/>
        </p:nvPicPr>
        <p:blipFill>
          <a:blip r:embed="rId164"/>
          <a:stretch>
            <a:fillRect/>
          </a:stretch>
        </p:blipFill>
        <p:spPr>
          <a:xfrm>
            <a:off x="5229728" y="8970277"/>
            <a:ext cx="1427653" cy="685567"/>
          </a:xfrm>
          <a:prstGeom prst="rect">
            <a:avLst/>
          </a:prstGeom>
        </p:spPr>
      </p:pic>
      <p:pic>
        <p:nvPicPr>
          <p:cNvPr id="180" name="Image 169" descr="preencoded.png"/>
          <p:cNvPicPr>
            <a:picLocks noChangeAspect="1"/>
          </p:cNvPicPr>
          <p:nvPr/>
        </p:nvPicPr>
        <p:blipFill>
          <a:blip r:embed="rId165"/>
          <a:stretch>
            <a:fillRect/>
          </a:stretch>
        </p:blipFill>
        <p:spPr>
          <a:xfrm>
            <a:off x="8133190" y="8481216"/>
            <a:ext cx="548818" cy="384470"/>
          </a:xfrm>
          <a:prstGeom prst="rect">
            <a:avLst/>
          </a:prstGeom>
        </p:spPr>
      </p:pic>
      <p:pic>
        <p:nvPicPr>
          <p:cNvPr id="181" name="Image 170" descr="preencoded.png"/>
          <p:cNvPicPr>
            <a:picLocks noChangeAspect="1"/>
          </p:cNvPicPr>
          <p:nvPr/>
        </p:nvPicPr>
        <p:blipFill>
          <a:blip r:embed="rId166"/>
          <a:stretch>
            <a:fillRect/>
          </a:stretch>
        </p:blipFill>
        <p:spPr>
          <a:xfrm>
            <a:off x="8054340" y="8654427"/>
            <a:ext cx="248355" cy="321025"/>
          </a:xfrm>
          <a:prstGeom prst="rect">
            <a:avLst/>
          </a:prstGeom>
        </p:spPr>
      </p:pic>
      <p:pic>
        <p:nvPicPr>
          <p:cNvPr id="182" name="Image 171" descr="preencoded.png"/>
          <p:cNvPicPr>
            <a:picLocks noChangeAspect="1"/>
          </p:cNvPicPr>
          <p:nvPr/>
        </p:nvPicPr>
        <p:blipFill>
          <a:blip r:embed="rId167"/>
          <a:stretch>
            <a:fillRect/>
          </a:stretch>
        </p:blipFill>
        <p:spPr>
          <a:xfrm>
            <a:off x="7622280" y="6149377"/>
            <a:ext cx="747783" cy="1698929"/>
          </a:xfrm>
          <a:prstGeom prst="rect">
            <a:avLst/>
          </a:prstGeom>
        </p:spPr>
      </p:pic>
      <p:pic>
        <p:nvPicPr>
          <p:cNvPr id="183" name="Image 172" descr="preencoded.png"/>
          <p:cNvPicPr>
            <a:picLocks noChangeAspect="1"/>
          </p:cNvPicPr>
          <p:nvPr/>
        </p:nvPicPr>
        <p:blipFill>
          <a:blip r:embed="rId168"/>
          <a:stretch>
            <a:fillRect/>
          </a:stretch>
        </p:blipFill>
        <p:spPr>
          <a:xfrm>
            <a:off x="7747986" y="8597829"/>
            <a:ext cx="193965" cy="129626"/>
          </a:xfrm>
          <a:prstGeom prst="rect">
            <a:avLst/>
          </a:prstGeom>
        </p:spPr>
      </p:pic>
      <p:pic>
        <p:nvPicPr>
          <p:cNvPr id="184" name="Image 173" descr="preencoded.png"/>
          <p:cNvPicPr>
            <a:picLocks noChangeAspect="1"/>
          </p:cNvPicPr>
          <p:nvPr/>
        </p:nvPicPr>
        <p:blipFill>
          <a:blip r:embed="rId169"/>
          <a:stretch>
            <a:fillRect/>
          </a:stretch>
        </p:blipFill>
        <p:spPr>
          <a:xfrm>
            <a:off x="7944736" y="8364875"/>
            <a:ext cx="334098" cy="171106"/>
          </a:xfrm>
          <a:prstGeom prst="rect">
            <a:avLst/>
          </a:prstGeom>
        </p:spPr>
      </p:pic>
      <p:pic>
        <p:nvPicPr>
          <p:cNvPr id="185" name="Image 174" descr="preencoded.png"/>
          <p:cNvPicPr>
            <a:picLocks noChangeAspect="1"/>
          </p:cNvPicPr>
          <p:nvPr/>
        </p:nvPicPr>
        <p:blipFill>
          <a:blip r:embed="rId170"/>
          <a:stretch>
            <a:fillRect/>
          </a:stretch>
        </p:blipFill>
        <p:spPr>
          <a:xfrm>
            <a:off x="7691963" y="8827198"/>
            <a:ext cx="20659" cy="21775"/>
          </a:xfrm>
          <a:prstGeom prst="rect">
            <a:avLst/>
          </a:prstGeom>
        </p:spPr>
      </p:pic>
      <p:pic>
        <p:nvPicPr>
          <p:cNvPr id="186" name="Image 175" descr="preencoded.png"/>
          <p:cNvPicPr>
            <a:picLocks noChangeAspect="1"/>
          </p:cNvPicPr>
          <p:nvPr/>
        </p:nvPicPr>
        <p:blipFill>
          <a:blip r:embed="rId171"/>
          <a:stretch>
            <a:fillRect/>
          </a:stretch>
        </p:blipFill>
        <p:spPr>
          <a:xfrm>
            <a:off x="7693653" y="8987179"/>
            <a:ext cx="14994" cy="14635"/>
          </a:xfrm>
          <a:prstGeom prst="rect">
            <a:avLst/>
          </a:prstGeom>
        </p:spPr>
      </p:pic>
      <p:pic>
        <p:nvPicPr>
          <p:cNvPr id="187" name="Image 176" descr="preencoded.png"/>
          <p:cNvPicPr>
            <a:picLocks noChangeAspect="1"/>
          </p:cNvPicPr>
          <p:nvPr/>
        </p:nvPicPr>
        <p:blipFill>
          <a:blip r:embed="rId172"/>
          <a:stretch>
            <a:fillRect/>
          </a:stretch>
        </p:blipFill>
        <p:spPr>
          <a:xfrm>
            <a:off x="3526953" y="10825209"/>
            <a:ext cx="36164" cy="51265"/>
          </a:xfrm>
          <a:prstGeom prst="rect">
            <a:avLst/>
          </a:prstGeom>
        </p:spPr>
      </p:pic>
      <p:pic>
        <p:nvPicPr>
          <p:cNvPr id="188" name="Image 177" descr="preencoded.png"/>
          <p:cNvPicPr>
            <a:picLocks noChangeAspect="1"/>
          </p:cNvPicPr>
          <p:nvPr/>
        </p:nvPicPr>
        <p:blipFill>
          <a:blip r:embed="rId173"/>
          <a:stretch>
            <a:fillRect/>
          </a:stretch>
        </p:blipFill>
        <p:spPr>
          <a:xfrm>
            <a:off x="2856257" y="10892554"/>
            <a:ext cx="777358" cy="662471"/>
          </a:xfrm>
          <a:prstGeom prst="rect">
            <a:avLst/>
          </a:prstGeom>
        </p:spPr>
      </p:pic>
      <p:pic>
        <p:nvPicPr>
          <p:cNvPr id="189" name="Image 178" descr="preencoded.png"/>
          <p:cNvPicPr>
            <a:picLocks noChangeAspect="1"/>
          </p:cNvPicPr>
          <p:nvPr/>
        </p:nvPicPr>
        <p:blipFill>
          <a:blip r:embed="rId174"/>
          <a:stretch>
            <a:fillRect/>
          </a:stretch>
        </p:blipFill>
        <p:spPr>
          <a:xfrm>
            <a:off x="3341039" y="10510872"/>
            <a:ext cx="52101" cy="33679"/>
          </a:xfrm>
          <a:prstGeom prst="rect">
            <a:avLst/>
          </a:prstGeom>
        </p:spPr>
      </p:pic>
      <p:pic>
        <p:nvPicPr>
          <p:cNvPr id="190" name="Image 179" descr="preencoded.png"/>
          <p:cNvPicPr>
            <a:picLocks noChangeAspect="1"/>
          </p:cNvPicPr>
          <p:nvPr/>
        </p:nvPicPr>
        <p:blipFill>
          <a:blip r:embed="rId175"/>
          <a:stretch>
            <a:fillRect/>
          </a:stretch>
        </p:blipFill>
        <p:spPr>
          <a:xfrm>
            <a:off x="3314718" y="10532433"/>
            <a:ext cx="61532" cy="53299"/>
          </a:xfrm>
          <a:prstGeom prst="rect">
            <a:avLst/>
          </a:prstGeom>
        </p:spPr>
      </p:pic>
      <p:pic>
        <p:nvPicPr>
          <p:cNvPr id="191" name="Image 180" descr="preencoded.png"/>
          <p:cNvPicPr>
            <a:picLocks noChangeAspect="1"/>
          </p:cNvPicPr>
          <p:nvPr/>
        </p:nvPicPr>
        <p:blipFill>
          <a:blip r:embed="rId176"/>
          <a:stretch>
            <a:fillRect/>
          </a:stretch>
        </p:blipFill>
        <p:spPr>
          <a:xfrm>
            <a:off x="12360122" y="11248792"/>
            <a:ext cx="2595526" cy="959489"/>
          </a:xfrm>
          <a:prstGeom prst="rect">
            <a:avLst/>
          </a:prstGeom>
        </p:spPr>
      </p:pic>
      <p:pic>
        <p:nvPicPr>
          <p:cNvPr id="192" name="Image 181" descr="preencoded.png"/>
          <p:cNvPicPr>
            <a:picLocks noChangeAspect="1"/>
          </p:cNvPicPr>
          <p:nvPr/>
        </p:nvPicPr>
        <p:blipFill>
          <a:blip r:embed="rId177"/>
          <a:stretch>
            <a:fillRect/>
          </a:stretch>
        </p:blipFill>
        <p:spPr>
          <a:xfrm>
            <a:off x="12763018" y="10743409"/>
            <a:ext cx="310952" cy="264288"/>
          </a:xfrm>
          <a:prstGeom prst="rect">
            <a:avLst/>
          </a:prstGeom>
        </p:spPr>
      </p:pic>
      <p:pic>
        <p:nvPicPr>
          <p:cNvPr id="193" name="Image 182" descr="preencoded.png"/>
          <p:cNvPicPr>
            <a:picLocks noChangeAspect="1"/>
          </p:cNvPicPr>
          <p:nvPr/>
        </p:nvPicPr>
        <p:blipFill>
          <a:blip r:embed="rId178"/>
          <a:stretch>
            <a:fillRect/>
          </a:stretch>
        </p:blipFill>
        <p:spPr>
          <a:xfrm>
            <a:off x="12638306" y="10286398"/>
            <a:ext cx="438692" cy="519516"/>
          </a:xfrm>
          <a:prstGeom prst="rect">
            <a:avLst/>
          </a:prstGeom>
        </p:spPr>
      </p:pic>
      <p:pic>
        <p:nvPicPr>
          <p:cNvPr id="194" name="Image 183" descr="preencoded.png"/>
          <p:cNvPicPr>
            <a:picLocks noChangeAspect="1"/>
          </p:cNvPicPr>
          <p:nvPr/>
        </p:nvPicPr>
        <p:blipFill>
          <a:blip r:embed="rId179"/>
          <a:stretch>
            <a:fillRect/>
          </a:stretch>
        </p:blipFill>
        <p:spPr>
          <a:xfrm>
            <a:off x="12191248" y="9912080"/>
            <a:ext cx="518633" cy="1125913"/>
          </a:xfrm>
          <a:prstGeom prst="rect">
            <a:avLst/>
          </a:prstGeom>
        </p:spPr>
      </p:pic>
      <p:pic>
        <p:nvPicPr>
          <p:cNvPr id="195" name="Image 184" descr="preencoded.png"/>
          <p:cNvPicPr>
            <a:picLocks noChangeAspect="1"/>
          </p:cNvPicPr>
          <p:nvPr/>
        </p:nvPicPr>
        <p:blipFill>
          <a:blip r:embed="rId180"/>
          <a:stretch>
            <a:fillRect/>
          </a:stretch>
        </p:blipFill>
        <p:spPr>
          <a:xfrm>
            <a:off x="12611151" y="11167188"/>
            <a:ext cx="1120104" cy="378228"/>
          </a:xfrm>
          <a:prstGeom prst="rect">
            <a:avLst/>
          </a:prstGeom>
        </p:spPr>
      </p:pic>
      <p:pic>
        <p:nvPicPr>
          <p:cNvPr id="196" name="Image 185" descr="preencoded.png"/>
          <p:cNvPicPr>
            <a:picLocks noChangeAspect="1"/>
          </p:cNvPicPr>
          <p:nvPr/>
        </p:nvPicPr>
        <p:blipFill>
          <a:blip r:embed="rId181"/>
          <a:stretch>
            <a:fillRect/>
          </a:stretch>
        </p:blipFill>
        <p:spPr>
          <a:xfrm>
            <a:off x="13588957" y="10385992"/>
            <a:ext cx="555470" cy="923804"/>
          </a:xfrm>
          <a:prstGeom prst="rect">
            <a:avLst/>
          </a:prstGeom>
        </p:spPr>
      </p:pic>
      <p:pic>
        <p:nvPicPr>
          <p:cNvPr id="197" name="Image 186" descr="preencoded.png"/>
          <p:cNvPicPr>
            <a:picLocks noChangeAspect="1"/>
          </p:cNvPicPr>
          <p:nvPr/>
        </p:nvPicPr>
        <p:blipFill>
          <a:blip r:embed="rId182"/>
          <a:stretch>
            <a:fillRect/>
          </a:stretch>
        </p:blipFill>
        <p:spPr>
          <a:xfrm>
            <a:off x="12482310" y="10410862"/>
            <a:ext cx="480824" cy="866778"/>
          </a:xfrm>
          <a:prstGeom prst="rect">
            <a:avLst/>
          </a:prstGeom>
        </p:spPr>
      </p:pic>
      <p:pic>
        <p:nvPicPr>
          <p:cNvPr id="198" name="Image 187" descr="preencoded.png"/>
          <p:cNvPicPr>
            <a:picLocks noChangeAspect="1"/>
          </p:cNvPicPr>
          <p:nvPr/>
        </p:nvPicPr>
        <p:blipFill>
          <a:blip r:embed="rId183"/>
          <a:stretch>
            <a:fillRect/>
          </a:stretch>
        </p:blipFill>
        <p:spPr>
          <a:xfrm>
            <a:off x="12750508" y="10233791"/>
            <a:ext cx="431706" cy="877171"/>
          </a:xfrm>
          <a:prstGeom prst="rect">
            <a:avLst/>
          </a:prstGeom>
        </p:spPr>
      </p:pic>
      <p:pic>
        <p:nvPicPr>
          <p:cNvPr id="199" name="Image 188" descr="preencoded.png"/>
          <p:cNvPicPr>
            <a:picLocks noChangeAspect="1"/>
          </p:cNvPicPr>
          <p:nvPr/>
        </p:nvPicPr>
        <p:blipFill>
          <a:blip r:embed="rId184"/>
          <a:stretch>
            <a:fillRect/>
          </a:stretch>
        </p:blipFill>
        <p:spPr>
          <a:xfrm>
            <a:off x="16383198" y="12354629"/>
            <a:ext cx="204491" cy="397287"/>
          </a:xfrm>
          <a:prstGeom prst="rect">
            <a:avLst/>
          </a:prstGeom>
        </p:spPr>
      </p:pic>
      <p:pic>
        <p:nvPicPr>
          <p:cNvPr id="200" name="Image 189" descr="preencoded.png"/>
          <p:cNvPicPr>
            <a:picLocks noChangeAspect="1"/>
          </p:cNvPicPr>
          <p:nvPr/>
        </p:nvPicPr>
        <p:blipFill>
          <a:blip r:embed="rId185"/>
          <a:stretch>
            <a:fillRect/>
          </a:stretch>
        </p:blipFill>
        <p:spPr>
          <a:xfrm>
            <a:off x="17243511" y="12323614"/>
            <a:ext cx="131010" cy="80876"/>
          </a:xfrm>
          <a:prstGeom prst="rect">
            <a:avLst/>
          </a:prstGeom>
        </p:spPr>
      </p:pic>
      <p:pic>
        <p:nvPicPr>
          <p:cNvPr id="201" name="Image 190" descr="preencoded.png"/>
          <p:cNvPicPr>
            <a:picLocks noChangeAspect="1"/>
          </p:cNvPicPr>
          <p:nvPr/>
        </p:nvPicPr>
        <p:blipFill>
          <a:blip r:embed="rId186"/>
          <a:stretch>
            <a:fillRect/>
          </a:stretch>
        </p:blipFill>
        <p:spPr>
          <a:xfrm>
            <a:off x="17545358" y="12341842"/>
            <a:ext cx="92457" cy="46503"/>
          </a:xfrm>
          <a:prstGeom prst="rect">
            <a:avLst/>
          </a:prstGeom>
        </p:spPr>
      </p:pic>
      <p:pic>
        <p:nvPicPr>
          <p:cNvPr id="202" name="Image 191" descr="preencoded.png"/>
          <p:cNvPicPr>
            <a:picLocks noChangeAspect="1"/>
          </p:cNvPicPr>
          <p:nvPr/>
        </p:nvPicPr>
        <p:blipFill>
          <a:blip r:embed="rId187"/>
          <a:stretch>
            <a:fillRect/>
          </a:stretch>
        </p:blipFill>
        <p:spPr>
          <a:xfrm>
            <a:off x="9901678" y="10066551"/>
            <a:ext cx="286417" cy="225264"/>
          </a:xfrm>
          <a:prstGeom prst="rect">
            <a:avLst/>
          </a:prstGeom>
        </p:spPr>
      </p:pic>
      <p:pic>
        <p:nvPicPr>
          <p:cNvPr id="203" name="Image 192" descr="preencoded.png"/>
          <p:cNvPicPr>
            <a:picLocks noChangeAspect="1"/>
          </p:cNvPicPr>
          <p:nvPr/>
        </p:nvPicPr>
        <p:blipFill>
          <a:blip r:embed="rId188"/>
          <a:stretch>
            <a:fillRect/>
          </a:stretch>
        </p:blipFill>
        <p:spPr>
          <a:xfrm>
            <a:off x="9441629" y="9030664"/>
            <a:ext cx="194158" cy="194363"/>
          </a:xfrm>
          <a:prstGeom prst="rect">
            <a:avLst/>
          </a:prstGeom>
        </p:spPr>
      </p:pic>
      <p:pic>
        <p:nvPicPr>
          <p:cNvPr id="204" name="Image 193" descr="preencoded.png"/>
          <p:cNvPicPr>
            <a:picLocks noChangeAspect="1"/>
          </p:cNvPicPr>
          <p:nvPr/>
        </p:nvPicPr>
        <p:blipFill>
          <a:blip r:embed="rId189"/>
          <a:stretch>
            <a:fillRect/>
          </a:stretch>
        </p:blipFill>
        <p:spPr>
          <a:xfrm>
            <a:off x="8814164" y="9438642"/>
            <a:ext cx="138835" cy="87917"/>
          </a:xfrm>
          <a:prstGeom prst="rect">
            <a:avLst/>
          </a:prstGeom>
        </p:spPr>
      </p:pic>
      <p:pic>
        <p:nvPicPr>
          <p:cNvPr id="205" name="Image 194" descr="preencoded.png"/>
          <p:cNvPicPr>
            <a:picLocks noChangeAspect="1"/>
          </p:cNvPicPr>
          <p:nvPr/>
        </p:nvPicPr>
        <p:blipFill>
          <a:blip r:embed="rId190"/>
          <a:stretch>
            <a:fillRect/>
          </a:stretch>
        </p:blipFill>
        <p:spPr>
          <a:xfrm>
            <a:off x="8923930" y="9582100"/>
            <a:ext cx="108964" cy="288054"/>
          </a:xfrm>
          <a:prstGeom prst="rect">
            <a:avLst/>
          </a:prstGeom>
        </p:spPr>
      </p:pic>
      <p:pic>
        <p:nvPicPr>
          <p:cNvPr id="206" name="Image 195" descr="preencoded.png"/>
          <p:cNvPicPr>
            <a:picLocks noChangeAspect="1"/>
          </p:cNvPicPr>
          <p:nvPr/>
        </p:nvPicPr>
        <p:blipFill>
          <a:blip r:embed="rId191"/>
          <a:stretch>
            <a:fillRect/>
          </a:stretch>
        </p:blipFill>
        <p:spPr>
          <a:xfrm>
            <a:off x="9179144" y="9318411"/>
            <a:ext cx="572818" cy="571593"/>
          </a:xfrm>
          <a:prstGeom prst="rect">
            <a:avLst/>
          </a:prstGeom>
        </p:spPr>
      </p:pic>
      <p:pic>
        <p:nvPicPr>
          <p:cNvPr id="207" name="Image 196" descr="preencoded.png"/>
          <p:cNvPicPr>
            <a:picLocks noChangeAspect="1"/>
          </p:cNvPicPr>
          <p:nvPr/>
        </p:nvPicPr>
        <p:blipFill>
          <a:blip r:embed="rId192"/>
          <a:stretch>
            <a:fillRect/>
          </a:stretch>
        </p:blipFill>
        <p:spPr>
          <a:xfrm>
            <a:off x="9475527" y="9145032"/>
            <a:ext cx="1100967" cy="995062"/>
          </a:xfrm>
          <a:prstGeom prst="rect">
            <a:avLst/>
          </a:prstGeom>
        </p:spPr>
      </p:pic>
      <p:pic>
        <p:nvPicPr>
          <p:cNvPr id="208" name="Image 197" descr="preencoded.png"/>
          <p:cNvPicPr>
            <a:picLocks noChangeAspect="1"/>
          </p:cNvPicPr>
          <p:nvPr/>
        </p:nvPicPr>
        <p:blipFill>
          <a:blip r:embed="rId193"/>
          <a:stretch>
            <a:fillRect/>
          </a:stretch>
        </p:blipFill>
        <p:spPr>
          <a:xfrm>
            <a:off x="8963459" y="9590856"/>
            <a:ext cx="259720" cy="291049"/>
          </a:xfrm>
          <a:prstGeom prst="rect">
            <a:avLst/>
          </a:prstGeom>
        </p:spPr>
      </p:pic>
      <p:pic>
        <p:nvPicPr>
          <p:cNvPr id="209" name="Image 198" descr="preencoded.png"/>
          <p:cNvPicPr>
            <a:picLocks noChangeAspect="1"/>
          </p:cNvPicPr>
          <p:nvPr/>
        </p:nvPicPr>
        <p:blipFill>
          <a:blip r:embed="rId194"/>
          <a:stretch>
            <a:fillRect/>
          </a:stretch>
        </p:blipFill>
        <p:spPr>
          <a:xfrm>
            <a:off x="8968987" y="9504821"/>
            <a:ext cx="100968" cy="122591"/>
          </a:xfrm>
          <a:prstGeom prst="rect">
            <a:avLst/>
          </a:prstGeom>
        </p:spPr>
      </p:pic>
      <p:pic>
        <p:nvPicPr>
          <p:cNvPr id="210" name="Image 199" descr="preencoded.png"/>
          <p:cNvPicPr>
            <a:picLocks noChangeAspect="1"/>
          </p:cNvPicPr>
          <p:nvPr/>
        </p:nvPicPr>
        <p:blipFill>
          <a:blip r:embed="rId195"/>
          <a:stretch>
            <a:fillRect/>
          </a:stretch>
        </p:blipFill>
        <p:spPr>
          <a:xfrm>
            <a:off x="9922559" y="10048221"/>
            <a:ext cx="458085" cy="600838"/>
          </a:xfrm>
          <a:prstGeom prst="rect">
            <a:avLst/>
          </a:prstGeom>
        </p:spPr>
      </p:pic>
      <p:pic>
        <p:nvPicPr>
          <p:cNvPr id="211" name="Image 200" descr="preencoded.png"/>
          <p:cNvPicPr>
            <a:picLocks noChangeAspect="1"/>
          </p:cNvPicPr>
          <p:nvPr/>
        </p:nvPicPr>
        <p:blipFill>
          <a:blip r:embed="rId196"/>
          <a:stretch>
            <a:fillRect/>
          </a:stretch>
        </p:blipFill>
        <p:spPr>
          <a:xfrm>
            <a:off x="8921064" y="9650065"/>
            <a:ext cx="91376" cy="105863"/>
          </a:xfrm>
          <a:prstGeom prst="rect">
            <a:avLst/>
          </a:prstGeom>
        </p:spPr>
      </p:pic>
      <p:pic>
        <p:nvPicPr>
          <p:cNvPr id="212" name="Image 201" descr="preencoded.png"/>
          <p:cNvPicPr>
            <a:picLocks noChangeAspect="1"/>
          </p:cNvPicPr>
          <p:nvPr/>
        </p:nvPicPr>
        <p:blipFill>
          <a:blip r:embed="rId197"/>
          <a:stretch>
            <a:fillRect/>
          </a:stretch>
        </p:blipFill>
        <p:spPr>
          <a:xfrm>
            <a:off x="9855667" y="10059795"/>
            <a:ext cx="60950" cy="112995"/>
          </a:xfrm>
          <a:prstGeom prst="rect">
            <a:avLst/>
          </a:prstGeom>
        </p:spPr>
      </p:pic>
      <p:pic>
        <p:nvPicPr>
          <p:cNvPr id="213" name="Image 202" descr="preencoded.png"/>
          <p:cNvPicPr>
            <a:picLocks noChangeAspect="1"/>
          </p:cNvPicPr>
          <p:nvPr/>
        </p:nvPicPr>
        <p:blipFill>
          <a:blip r:embed="rId198"/>
          <a:stretch>
            <a:fillRect/>
          </a:stretch>
        </p:blipFill>
        <p:spPr>
          <a:xfrm>
            <a:off x="8945593" y="9677248"/>
            <a:ext cx="1198802" cy="991921"/>
          </a:xfrm>
          <a:prstGeom prst="rect">
            <a:avLst/>
          </a:prstGeom>
        </p:spPr>
      </p:pic>
      <p:pic>
        <p:nvPicPr>
          <p:cNvPr id="214" name="Image 203" descr="preencoded.png"/>
          <p:cNvPicPr>
            <a:picLocks noChangeAspect="1"/>
          </p:cNvPicPr>
          <p:nvPr/>
        </p:nvPicPr>
        <p:blipFill>
          <a:blip r:embed="rId199"/>
          <a:stretch>
            <a:fillRect/>
          </a:stretch>
        </p:blipFill>
        <p:spPr>
          <a:xfrm>
            <a:off x="9010048" y="9323831"/>
            <a:ext cx="385006" cy="354050"/>
          </a:xfrm>
          <a:prstGeom prst="rect">
            <a:avLst/>
          </a:prstGeom>
        </p:spPr>
      </p:pic>
      <p:pic>
        <p:nvPicPr>
          <p:cNvPr id="215" name="Image 204" descr="preencoded.png"/>
          <p:cNvPicPr>
            <a:picLocks noChangeAspect="1"/>
          </p:cNvPicPr>
          <p:nvPr/>
        </p:nvPicPr>
        <p:blipFill>
          <a:blip r:embed="rId200"/>
          <a:stretch>
            <a:fillRect/>
          </a:stretch>
        </p:blipFill>
        <p:spPr>
          <a:xfrm>
            <a:off x="8437551" y="8973384"/>
            <a:ext cx="1102867" cy="466248"/>
          </a:xfrm>
          <a:prstGeom prst="rect">
            <a:avLst/>
          </a:prstGeom>
        </p:spPr>
      </p:pic>
      <p:pic>
        <p:nvPicPr>
          <p:cNvPr id="216" name="Image 205" descr="preencoded.png"/>
          <p:cNvPicPr>
            <a:picLocks noChangeAspect="1"/>
          </p:cNvPicPr>
          <p:nvPr/>
        </p:nvPicPr>
        <p:blipFill>
          <a:blip r:embed="rId201"/>
          <a:stretch>
            <a:fillRect/>
          </a:stretch>
        </p:blipFill>
        <p:spPr>
          <a:xfrm>
            <a:off x="9392139" y="10495843"/>
            <a:ext cx="698287" cy="402208"/>
          </a:xfrm>
          <a:prstGeom prst="rect">
            <a:avLst/>
          </a:prstGeom>
        </p:spPr>
      </p:pic>
      <p:pic>
        <p:nvPicPr>
          <p:cNvPr id="217" name="Image 206" descr="preencoded.png"/>
          <p:cNvPicPr>
            <a:picLocks noChangeAspect="1"/>
          </p:cNvPicPr>
          <p:nvPr/>
        </p:nvPicPr>
        <p:blipFill>
          <a:blip r:embed="rId202"/>
          <a:stretch>
            <a:fillRect/>
          </a:stretch>
        </p:blipFill>
        <p:spPr>
          <a:xfrm>
            <a:off x="9532016" y="12292040"/>
            <a:ext cx="25480" cy="35443"/>
          </a:xfrm>
          <a:prstGeom prst="rect">
            <a:avLst/>
          </a:prstGeom>
        </p:spPr>
      </p:pic>
      <p:pic>
        <p:nvPicPr>
          <p:cNvPr id="218" name="Image 207" descr="preencoded.png"/>
          <p:cNvPicPr>
            <a:picLocks noChangeAspect="1"/>
          </p:cNvPicPr>
          <p:nvPr/>
        </p:nvPicPr>
        <p:blipFill>
          <a:blip r:embed="rId203"/>
          <a:stretch>
            <a:fillRect/>
          </a:stretch>
        </p:blipFill>
        <p:spPr>
          <a:xfrm>
            <a:off x="7655217" y="11829014"/>
            <a:ext cx="707588" cy="791108"/>
          </a:xfrm>
          <a:prstGeom prst="rect">
            <a:avLst/>
          </a:prstGeom>
        </p:spPr>
      </p:pic>
      <p:pic>
        <p:nvPicPr>
          <p:cNvPr id="219" name="Image 208" descr="preencoded.png"/>
          <p:cNvPicPr>
            <a:picLocks noChangeAspect="1"/>
          </p:cNvPicPr>
          <p:nvPr/>
        </p:nvPicPr>
        <p:blipFill>
          <a:blip r:embed="rId204"/>
          <a:stretch>
            <a:fillRect/>
          </a:stretch>
        </p:blipFill>
        <p:spPr>
          <a:xfrm>
            <a:off x="6681869" y="10726133"/>
            <a:ext cx="460744" cy="337031"/>
          </a:xfrm>
          <a:prstGeom prst="rect">
            <a:avLst/>
          </a:prstGeom>
        </p:spPr>
      </p:pic>
      <p:pic>
        <p:nvPicPr>
          <p:cNvPr id="220" name="Image 209" descr="preencoded.png"/>
          <p:cNvPicPr>
            <a:picLocks noChangeAspect="1"/>
          </p:cNvPicPr>
          <p:nvPr/>
        </p:nvPicPr>
        <p:blipFill>
          <a:blip r:embed="rId205"/>
          <a:stretch>
            <a:fillRect/>
          </a:stretch>
        </p:blipFill>
        <p:spPr>
          <a:xfrm>
            <a:off x="8629916" y="11709726"/>
            <a:ext cx="114042" cy="133579"/>
          </a:xfrm>
          <a:prstGeom prst="rect">
            <a:avLst/>
          </a:prstGeom>
        </p:spPr>
      </p:pic>
      <p:pic>
        <p:nvPicPr>
          <p:cNvPr id="221" name="Image 210" descr="preencoded.png"/>
          <p:cNvPicPr>
            <a:picLocks noChangeAspect="1"/>
          </p:cNvPicPr>
          <p:nvPr/>
        </p:nvPicPr>
        <p:blipFill>
          <a:blip r:embed="rId206"/>
          <a:stretch>
            <a:fillRect/>
          </a:stretch>
        </p:blipFill>
        <p:spPr>
          <a:xfrm>
            <a:off x="7036938" y="10881320"/>
            <a:ext cx="186083" cy="364313"/>
          </a:xfrm>
          <a:prstGeom prst="rect">
            <a:avLst/>
          </a:prstGeom>
        </p:spPr>
      </p:pic>
      <p:pic>
        <p:nvPicPr>
          <p:cNvPr id="222" name="Image 211" descr="preencoded.png"/>
          <p:cNvPicPr>
            <a:picLocks noChangeAspect="1"/>
          </p:cNvPicPr>
          <p:nvPr/>
        </p:nvPicPr>
        <p:blipFill>
          <a:blip r:embed="rId207"/>
          <a:stretch>
            <a:fillRect/>
          </a:stretch>
        </p:blipFill>
        <p:spPr>
          <a:xfrm>
            <a:off x="8120401" y="12593610"/>
            <a:ext cx="552085" cy="563259"/>
          </a:xfrm>
          <a:prstGeom prst="rect">
            <a:avLst/>
          </a:prstGeom>
        </p:spPr>
      </p:pic>
      <p:pic>
        <p:nvPicPr>
          <p:cNvPr id="223" name="Image 212" descr="preencoded.png"/>
          <p:cNvPicPr>
            <a:picLocks noChangeAspect="1"/>
          </p:cNvPicPr>
          <p:nvPr/>
        </p:nvPicPr>
        <p:blipFill>
          <a:blip r:embed="rId208"/>
          <a:stretch>
            <a:fillRect/>
          </a:stretch>
        </p:blipFill>
        <p:spPr>
          <a:xfrm>
            <a:off x="7679650" y="11282561"/>
            <a:ext cx="1091159" cy="1072086"/>
          </a:xfrm>
          <a:prstGeom prst="rect">
            <a:avLst/>
          </a:prstGeom>
        </p:spPr>
      </p:pic>
      <p:pic>
        <p:nvPicPr>
          <p:cNvPr id="224" name="Image 213" descr="preencoded.png"/>
          <p:cNvPicPr>
            <a:picLocks noChangeAspect="1"/>
          </p:cNvPicPr>
          <p:nvPr/>
        </p:nvPicPr>
        <p:blipFill>
          <a:blip r:embed="rId209"/>
          <a:stretch>
            <a:fillRect/>
          </a:stretch>
        </p:blipFill>
        <p:spPr>
          <a:xfrm>
            <a:off x="7807394" y="10960810"/>
            <a:ext cx="758493" cy="513144"/>
          </a:xfrm>
          <a:prstGeom prst="rect">
            <a:avLst/>
          </a:prstGeom>
        </p:spPr>
      </p:pic>
      <p:pic>
        <p:nvPicPr>
          <p:cNvPr id="225" name="Image 214" descr="preencoded.png"/>
          <p:cNvPicPr>
            <a:picLocks noChangeAspect="1"/>
          </p:cNvPicPr>
          <p:nvPr/>
        </p:nvPicPr>
        <p:blipFill>
          <a:blip r:embed="rId210"/>
          <a:stretch>
            <a:fillRect/>
          </a:stretch>
        </p:blipFill>
        <p:spPr>
          <a:xfrm>
            <a:off x="7620421" y="11373982"/>
            <a:ext cx="436342" cy="503197"/>
          </a:xfrm>
          <a:prstGeom prst="rect">
            <a:avLst/>
          </a:prstGeom>
        </p:spPr>
      </p:pic>
      <p:pic>
        <p:nvPicPr>
          <p:cNvPr id="226" name="Image 215" descr="preencoded.png"/>
          <p:cNvPicPr>
            <a:picLocks noChangeAspect="1"/>
          </p:cNvPicPr>
          <p:nvPr/>
        </p:nvPicPr>
        <p:blipFill>
          <a:blip r:embed="rId211"/>
          <a:stretch>
            <a:fillRect/>
          </a:stretch>
        </p:blipFill>
        <p:spPr>
          <a:xfrm>
            <a:off x="6506439" y="10976012"/>
            <a:ext cx="359445" cy="374083"/>
          </a:xfrm>
          <a:prstGeom prst="rect">
            <a:avLst/>
          </a:prstGeom>
        </p:spPr>
      </p:pic>
      <p:pic>
        <p:nvPicPr>
          <p:cNvPr id="227" name="Image 216" descr="preencoded.png"/>
          <p:cNvPicPr>
            <a:picLocks noChangeAspect="1"/>
          </p:cNvPicPr>
          <p:nvPr/>
        </p:nvPicPr>
        <p:blipFill>
          <a:blip r:embed="rId212"/>
          <a:stretch>
            <a:fillRect/>
          </a:stretch>
        </p:blipFill>
        <p:spPr>
          <a:xfrm>
            <a:off x="7474236" y="10841608"/>
            <a:ext cx="445093" cy="659262"/>
          </a:xfrm>
          <a:prstGeom prst="rect">
            <a:avLst/>
          </a:prstGeom>
        </p:spPr>
      </p:pic>
      <p:pic>
        <p:nvPicPr>
          <p:cNvPr id="228" name="Image 217" descr="preencoded.png"/>
          <p:cNvPicPr>
            <a:picLocks noChangeAspect="1"/>
          </p:cNvPicPr>
          <p:nvPr/>
        </p:nvPicPr>
        <p:blipFill>
          <a:blip r:embed="rId213"/>
          <a:stretch>
            <a:fillRect/>
          </a:stretch>
        </p:blipFill>
        <p:spPr>
          <a:xfrm>
            <a:off x="6504444" y="9337089"/>
            <a:ext cx="1178925" cy="1172623"/>
          </a:xfrm>
          <a:prstGeom prst="rect">
            <a:avLst/>
          </a:prstGeom>
        </p:spPr>
      </p:pic>
      <p:pic>
        <p:nvPicPr>
          <p:cNvPr id="229" name="Image 218" descr="preencoded.png"/>
          <p:cNvPicPr>
            <a:picLocks noChangeAspect="1"/>
          </p:cNvPicPr>
          <p:nvPr/>
        </p:nvPicPr>
        <p:blipFill>
          <a:blip r:embed="rId214"/>
          <a:stretch>
            <a:fillRect/>
          </a:stretch>
        </p:blipFill>
        <p:spPr>
          <a:xfrm>
            <a:off x="8386732" y="9705094"/>
            <a:ext cx="699255" cy="624570"/>
          </a:xfrm>
          <a:prstGeom prst="rect">
            <a:avLst/>
          </a:prstGeom>
        </p:spPr>
      </p:pic>
      <p:pic>
        <p:nvPicPr>
          <p:cNvPr id="230" name="Image 219" descr="preencoded.png"/>
          <p:cNvPicPr>
            <a:picLocks noChangeAspect="1"/>
          </p:cNvPicPr>
          <p:nvPr/>
        </p:nvPicPr>
        <p:blipFill>
          <a:blip r:embed="rId215"/>
          <a:stretch>
            <a:fillRect/>
          </a:stretch>
        </p:blipFill>
        <p:spPr>
          <a:xfrm>
            <a:off x="6029540" y="9966951"/>
            <a:ext cx="487665" cy="447325"/>
          </a:xfrm>
          <a:prstGeom prst="rect">
            <a:avLst/>
          </a:prstGeom>
        </p:spPr>
      </p:pic>
      <p:pic>
        <p:nvPicPr>
          <p:cNvPr id="231" name="Image 220" descr="preencoded.png"/>
          <p:cNvPicPr>
            <a:picLocks noChangeAspect="1"/>
          </p:cNvPicPr>
          <p:nvPr/>
        </p:nvPicPr>
        <p:blipFill>
          <a:blip r:embed="rId216"/>
          <a:stretch>
            <a:fillRect/>
          </a:stretch>
        </p:blipFill>
        <p:spPr>
          <a:xfrm>
            <a:off x="9047551" y="10551452"/>
            <a:ext cx="391570" cy="343508"/>
          </a:xfrm>
          <a:prstGeom prst="rect">
            <a:avLst/>
          </a:prstGeom>
        </p:spPr>
      </p:pic>
      <p:pic>
        <p:nvPicPr>
          <p:cNvPr id="232" name="Image 221" descr="preencoded.png"/>
          <p:cNvPicPr>
            <a:picLocks noChangeAspect="1"/>
          </p:cNvPicPr>
          <p:nvPr/>
        </p:nvPicPr>
        <p:blipFill>
          <a:blip r:embed="rId217"/>
          <a:stretch>
            <a:fillRect/>
          </a:stretch>
        </p:blipFill>
        <p:spPr>
          <a:xfrm>
            <a:off x="8854205" y="10735844"/>
            <a:ext cx="867022" cy="663981"/>
          </a:xfrm>
          <a:prstGeom prst="rect">
            <a:avLst/>
          </a:prstGeom>
        </p:spPr>
      </p:pic>
      <p:pic>
        <p:nvPicPr>
          <p:cNvPr id="233" name="Image 222" descr="preencoded.png"/>
          <p:cNvPicPr>
            <a:picLocks noChangeAspect="1"/>
          </p:cNvPicPr>
          <p:nvPr/>
        </p:nvPicPr>
        <p:blipFill>
          <a:blip r:embed="rId218"/>
          <a:stretch>
            <a:fillRect/>
          </a:stretch>
        </p:blipFill>
        <p:spPr>
          <a:xfrm>
            <a:off x="7478662" y="11451763"/>
            <a:ext cx="344611" cy="365801"/>
          </a:xfrm>
          <a:prstGeom prst="rect">
            <a:avLst/>
          </a:prstGeom>
        </p:spPr>
      </p:pic>
      <p:pic>
        <p:nvPicPr>
          <p:cNvPr id="234" name="Image 223" descr="preencoded.png"/>
          <p:cNvPicPr>
            <a:picLocks noChangeAspect="1"/>
          </p:cNvPicPr>
          <p:nvPr/>
        </p:nvPicPr>
        <p:blipFill>
          <a:blip r:embed="rId219"/>
          <a:stretch>
            <a:fillRect/>
          </a:stretch>
        </p:blipFill>
        <p:spPr>
          <a:xfrm>
            <a:off x="6811095" y="10950057"/>
            <a:ext cx="262771" cy="376340"/>
          </a:xfrm>
          <a:prstGeom prst="rect">
            <a:avLst/>
          </a:prstGeom>
        </p:spPr>
      </p:pic>
      <p:pic>
        <p:nvPicPr>
          <p:cNvPr id="235" name="Image 224" descr="preencoded.png"/>
          <p:cNvPicPr>
            <a:picLocks noChangeAspect="1"/>
          </p:cNvPicPr>
          <p:nvPr/>
        </p:nvPicPr>
        <p:blipFill>
          <a:blip r:embed="rId220"/>
          <a:stretch>
            <a:fillRect/>
          </a:stretch>
        </p:blipFill>
        <p:spPr>
          <a:xfrm>
            <a:off x="6044712" y="10799381"/>
            <a:ext cx="182743" cy="63540"/>
          </a:xfrm>
          <a:prstGeom prst="rect">
            <a:avLst/>
          </a:prstGeom>
        </p:spPr>
      </p:pic>
      <p:pic>
        <p:nvPicPr>
          <p:cNvPr id="236" name="Image 225" descr="preencoded.png"/>
          <p:cNvPicPr>
            <a:picLocks noChangeAspect="1"/>
          </p:cNvPicPr>
          <p:nvPr/>
        </p:nvPicPr>
        <p:blipFill>
          <a:blip r:embed="rId221"/>
          <a:stretch>
            <a:fillRect/>
          </a:stretch>
        </p:blipFill>
        <p:spPr>
          <a:xfrm>
            <a:off x="6145152" y="10864707"/>
            <a:ext cx="428591" cy="324055"/>
          </a:xfrm>
          <a:prstGeom prst="rect">
            <a:avLst/>
          </a:prstGeom>
        </p:spPr>
      </p:pic>
      <p:pic>
        <p:nvPicPr>
          <p:cNvPr id="237" name="Image 226" descr="preencoded.png"/>
          <p:cNvPicPr>
            <a:picLocks noChangeAspect="1"/>
          </p:cNvPicPr>
          <p:nvPr/>
        </p:nvPicPr>
        <p:blipFill>
          <a:blip r:embed="rId222"/>
          <a:stretch>
            <a:fillRect/>
          </a:stretch>
        </p:blipFill>
        <p:spPr>
          <a:xfrm>
            <a:off x="7469383" y="11369911"/>
            <a:ext cx="176482" cy="170120"/>
          </a:xfrm>
          <a:prstGeom prst="rect">
            <a:avLst/>
          </a:prstGeom>
        </p:spPr>
      </p:pic>
      <p:pic>
        <p:nvPicPr>
          <p:cNvPr id="238" name="Image 227" descr="preencoded.png"/>
          <p:cNvPicPr>
            <a:picLocks noChangeAspect="1"/>
          </p:cNvPicPr>
          <p:nvPr/>
        </p:nvPicPr>
        <p:blipFill>
          <a:blip r:embed="rId223"/>
          <a:stretch>
            <a:fillRect/>
          </a:stretch>
        </p:blipFill>
        <p:spPr>
          <a:xfrm>
            <a:off x="6039392" y="10864528"/>
            <a:ext cx="196543" cy="116393"/>
          </a:xfrm>
          <a:prstGeom prst="rect">
            <a:avLst/>
          </a:prstGeom>
        </p:spPr>
      </p:pic>
      <p:pic>
        <p:nvPicPr>
          <p:cNvPr id="239" name="Image 228" descr="preencoded.png"/>
          <p:cNvPicPr>
            <a:picLocks noChangeAspect="1"/>
          </p:cNvPicPr>
          <p:nvPr/>
        </p:nvPicPr>
        <p:blipFill>
          <a:blip r:embed="rId224"/>
          <a:stretch>
            <a:fillRect/>
          </a:stretch>
        </p:blipFill>
        <p:spPr>
          <a:xfrm>
            <a:off x="8905288" y="11261418"/>
            <a:ext cx="468605" cy="597852"/>
          </a:xfrm>
          <a:prstGeom prst="rect">
            <a:avLst/>
          </a:prstGeom>
        </p:spPr>
      </p:pic>
      <p:pic>
        <p:nvPicPr>
          <p:cNvPr id="240" name="Image 229" descr="preencoded.png"/>
          <p:cNvPicPr>
            <a:picLocks noChangeAspect="1"/>
          </p:cNvPicPr>
          <p:nvPr/>
        </p:nvPicPr>
        <p:blipFill>
          <a:blip r:embed="rId225"/>
          <a:stretch>
            <a:fillRect/>
          </a:stretch>
        </p:blipFill>
        <p:spPr>
          <a:xfrm>
            <a:off x="0" y="11360197"/>
            <a:ext cx="17659400" cy="880861"/>
          </a:xfrm>
          <a:prstGeom prst="rect">
            <a:avLst/>
          </a:prstGeom>
        </p:spPr>
      </p:pic>
      <p:pic>
        <p:nvPicPr>
          <p:cNvPr id="241" name="Image 230" descr="preencoded.png"/>
          <p:cNvPicPr>
            <a:picLocks noChangeAspect="1"/>
          </p:cNvPicPr>
          <p:nvPr/>
        </p:nvPicPr>
        <p:blipFill>
          <a:blip r:embed="rId226"/>
          <a:stretch>
            <a:fillRect/>
          </a:stretch>
        </p:blipFill>
        <p:spPr>
          <a:xfrm>
            <a:off x="6342215" y="11100188"/>
            <a:ext cx="247526" cy="251259"/>
          </a:xfrm>
          <a:prstGeom prst="rect">
            <a:avLst/>
          </a:prstGeom>
        </p:spPr>
      </p:pic>
      <p:pic>
        <p:nvPicPr>
          <p:cNvPr id="242" name="Image 231" descr="preencoded.png"/>
          <p:cNvPicPr>
            <a:picLocks noChangeAspect="1"/>
          </p:cNvPicPr>
          <p:nvPr/>
        </p:nvPicPr>
        <p:blipFill>
          <a:blip r:embed="rId227"/>
          <a:stretch>
            <a:fillRect/>
          </a:stretch>
        </p:blipFill>
        <p:spPr>
          <a:xfrm>
            <a:off x="7516853" y="9603643"/>
            <a:ext cx="909563" cy="879906"/>
          </a:xfrm>
          <a:prstGeom prst="rect">
            <a:avLst/>
          </a:prstGeom>
        </p:spPr>
      </p:pic>
      <p:pic>
        <p:nvPicPr>
          <p:cNvPr id="243" name="Image 232" descr="preencoded.png"/>
          <p:cNvPicPr>
            <a:picLocks noChangeAspect="1"/>
          </p:cNvPicPr>
          <p:nvPr/>
        </p:nvPicPr>
        <p:blipFill>
          <a:blip r:embed="rId228"/>
          <a:stretch>
            <a:fillRect/>
          </a:stretch>
        </p:blipFill>
        <p:spPr>
          <a:xfrm>
            <a:off x="6248582" y="9419313"/>
            <a:ext cx="699503" cy="564356"/>
          </a:xfrm>
          <a:prstGeom prst="rect">
            <a:avLst/>
          </a:prstGeom>
        </p:spPr>
      </p:pic>
      <p:pic>
        <p:nvPicPr>
          <p:cNvPr id="244" name="Image 233" descr="preencoded.png"/>
          <p:cNvPicPr>
            <a:picLocks noChangeAspect="1"/>
          </p:cNvPicPr>
          <p:nvPr/>
        </p:nvPicPr>
        <p:blipFill>
          <a:blip r:embed="rId229"/>
          <a:stretch>
            <a:fillRect/>
          </a:stretch>
        </p:blipFill>
        <p:spPr>
          <a:xfrm>
            <a:off x="9432991" y="12262622"/>
            <a:ext cx="420263" cy="813823"/>
          </a:xfrm>
          <a:prstGeom prst="rect">
            <a:avLst/>
          </a:prstGeom>
        </p:spPr>
      </p:pic>
      <p:pic>
        <p:nvPicPr>
          <p:cNvPr id="245" name="Image 234" descr="preencoded.png"/>
          <p:cNvPicPr>
            <a:picLocks noChangeAspect="1"/>
          </p:cNvPicPr>
          <p:nvPr/>
        </p:nvPicPr>
        <p:blipFill>
          <a:blip r:embed="rId230"/>
          <a:stretch>
            <a:fillRect/>
          </a:stretch>
        </p:blipFill>
        <p:spPr>
          <a:xfrm>
            <a:off x="6293802" y="10133481"/>
            <a:ext cx="951699" cy="888885"/>
          </a:xfrm>
          <a:prstGeom prst="rect">
            <a:avLst/>
          </a:prstGeom>
        </p:spPr>
      </p:pic>
      <p:pic>
        <p:nvPicPr>
          <p:cNvPr id="246" name="Image 235" descr="preencoded.png"/>
          <p:cNvPicPr>
            <a:picLocks noChangeAspect="1"/>
          </p:cNvPicPr>
          <p:nvPr/>
        </p:nvPicPr>
        <p:blipFill>
          <a:blip r:embed="rId231"/>
          <a:stretch>
            <a:fillRect/>
          </a:stretch>
        </p:blipFill>
        <p:spPr>
          <a:xfrm>
            <a:off x="6031948" y="9984984"/>
            <a:ext cx="716992" cy="774117"/>
          </a:xfrm>
          <a:prstGeom prst="rect">
            <a:avLst/>
          </a:prstGeom>
        </p:spPr>
      </p:pic>
      <p:pic>
        <p:nvPicPr>
          <p:cNvPr id="247" name="Image 236" descr="preencoded.png"/>
          <p:cNvPicPr>
            <a:picLocks noChangeAspect="1"/>
          </p:cNvPicPr>
          <p:nvPr/>
        </p:nvPicPr>
        <p:blipFill>
          <a:blip r:embed="rId232"/>
          <a:stretch>
            <a:fillRect/>
          </a:stretch>
        </p:blipFill>
        <p:spPr>
          <a:xfrm>
            <a:off x="8835769" y="12109078"/>
            <a:ext cx="195597" cy="458756"/>
          </a:xfrm>
          <a:prstGeom prst="rect">
            <a:avLst/>
          </a:prstGeom>
        </p:spPr>
      </p:pic>
      <p:pic>
        <p:nvPicPr>
          <p:cNvPr id="248" name="Image 237" descr="preencoded.png"/>
          <p:cNvPicPr>
            <a:picLocks noChangeAspect="1"/>
          </p:cNvPicPr>
          <p:nvPr/>
        </p:nvPicPr>
        <p:blipFill>
          <a:blip r:embed="rId233"/>
          <a:stretch>
            <a:fillRect/>
          </a:stretch>
        </p:blipFill>
        <p:spPr>
          <a:xfrm>
            <a:off x="8698002" y="12166836"/>
            <a:ext cx="611876" cy="990271"/>
          </a:xfrm>
          <a:prstGeom prst="rect">
            <a:avLst/>
          </a:prstGeom>
        </p:spPr>
      </p:pic>
      <p:pic>
        <p:nvPicPr>
          <p:cNvPr id="249" name="Image 238" descr="preencoded.png"/>
          <p:cNvPicPr>
            <a:picLocks noChangeAspect="1"/>
          </p:cNvPicPr>
          <p:nvPr/>
        </p:nvPicPr>
        <p:blipFill>
          <a:blip r:embed="rId234"/>
          <a:stretch>
            <a:fillRect/>
          </a:stretch>
        </p:blipFill>
        <p:spPr>
          <a:xfrm>
            <a:off x="7654911" y="12545464"/>
            <a:ext cx="787781" cy="743629"/>
          </a:xfrm>
          <a:prstGeom prst="rect">
            <a:avLst/>
          </a:prstGeom>
        </p:spPr>
      </p:pic>
      <p:pic>
        <p:nvPicPr>
          <p:cNvPr id="250" name="Image 239" descr="preencoded.png"/>
          <p:cNvPicPr>
            <a:picLocks noChangeAspect="1"/>
          </p:cNvPicPr>
          <p:nvPr/>
        </p:nvPicPr>
        <p:blipFill>
          <a:blip r:embed="rId235"/>
          <a:stretch>
            <a:fillRect/>
          </a:stretch>
        </p:blipFill>
        <p:spPr>
          <a:xfrm>
            <a:off x="7002943" y="10223897"/>
            <a:ext cx="904388" cy="712046"/>
          </a:xfrm>
          <a:prstGeom prst="rect">
            <a:avLst/>
          </a:prstGeom>
        </p:spPr>
      </p:pic>
      <p:pic>
        <p:nvPicPr>
          <p:cNvPr id="251" name="Image 240" descr="preencoded.png"/>
          <p:cNvPicPr>
            <a:picLocks noChangeAspect="1"/>
          </p:cNvPicPr>
          <p:nvPr/>
        </p:nvPicPr>
        <p:blipFill>
          <a:blip r:embed="rId236"/>
          <a:stretch>
            <a:fillRect/>
          </a:stretch>
        </p:blipFill>
        <p:spPr>
          <a:xfrm>
            <a:off x="7145449" y="10795710"/>
            <a:ext cx="686090" cy="558121"/>
          </a:xfrm>
          <a:prstGeom prst="rect">
            <a:avLst/>
          </a:prstGeom>
        </p:spPr>
      </p:pic>
      <p:pic>
        <p:nvPicPr>
          <p:cNvPr id="252" name="Image 241" descr="preencoded.png"/>
          <p:cNvPicPr>
            <a:picLocks noChangeAspect="1"/>
          </p:cNvPicPr>
          <p:nvPr/>
        </p:nvPicPr>
        <p:blipFill>
          <a:blip r:embed="rId237"/>
          <a:stretch>
            <a:fillRect/>
          </a:stretch>
        </p:blipFill>
        <p:spPr>
          <a:xfrm>
            <a:off x="8620702" y="11640254"/>
            <a:ext cx="126993" cy="110573"/>
          </a:xfrm>
          <a:prstGeom prst="rect">
            <a:avLst/>
          </a:prstGeom>
        </p:spPr>
      </p:pic>
      <p:pic>
        <p:nvPicPr>
          <p:cNvPr id="253" name="Image 242" descr="preencoded.png"/>
          <p:cNvPicPr>
            <a:picLocks noChangeAspect="1"/>
          </p:cNvPicPr>
          <p:nvPr/>
        </p:nvPicPr>
        <p:blipFill>
          <a:blip r:embed="rId238"/>
          <a:stretch>
            <a:fillRect/>
          </a:stretch>
        </p:blipFill>
        <p:spPr>
          <a:xfrm>
            <a:off x="8224362" y="10304199"/>
            <a:ext cx="960916" cy="803157"/>
          </a:xfrm>
          <a:prstGeom prst="rect">
            <a:avLst/>
          </a:prstGeom>
        </p:spPr>
      </p:pic>
      <p:pic>
        <p:nvPicPr>
          <p:cNvPr id="254" name="Image 243" descr="preencoded.png"/>
          <p:cNvPicPr>
            <a:picLocks noChangeAspect="1"/>
          </p:cNvPicPr>
          <p:nvPr/>
        </p:nvPicPr>
        <p:blipFill>
          <a:blip r:embed="rId239"/>
          <a:stretch>
            <a:fillRect/>
          </a:stretch>
        </p:blipFill>
        <p:spPr>
          <a:xfrm>
            <a:off x="6242933" y="11017746"/>
            <a:ext cx="184453" cy="190156"/>
          </a:xfrm>
          <a:prstGeom prst="rect">
            <a:avLst/>
          </a:prstGeom>
        </p:spPr>
      </p:pic>
      <p:pic>
        <p:nvPicPr>
          <p:cNvPr id="255" name="Image 244" descr="preencoded.png"/>
          <p:cNvPicPr>
            <a:picLocks noChangeAspect="1"/>
          </p:cNvPicPr>
          <p:nvPr/>
        </p:nvPicPr>
        <p:blipFill>
          <a:blip r:embed="rId240"/>
          <a:stretch>
            <a:fillRect/>
          </a:stretch>
        </p:blipFill>
        <p:spPr>
          <a:xfrm>
            <a:off x="6000599" y="10632756"/>
            <a:ext cx="364652" cy="264855"/>
          </a:xfrm>
          <a:prstGeom prst="rect">
            <a:avLst/>
          </a:prstGeom>
        </p:spPr>
      </p:pic>
      <p:pic>
        <p:nvPicPr>
          <p:cNvPr id="256" name="Image 245" descr="preencoded.png"/>
          <p:cNvPicPr>
            <a:picLocks noChangeAspect="1"/>
          </p:cNvPicPr>
          <p:nvPr/>
        </p:nvPicPr>
        <p:blipFill>
          <a:blip r:embed="rId241"/>
          <a:stretch>
            <a:fillRect/>
          </a:stretch>
        </p:blipFill>
        <p:spPr>
          <a:xfrm>
            <a:off x="9303715" y="10904227"/>
            <a:ext cx="600735" cy="796314"/>
          </a:xfrm>
          <a:prstGeom prst="rect">
            <a:avLst/>
          </a:prstGeom>
        </p:spPr>
      </p:pic>
      <p:pic>
        <p:nvPicPr>
          <p:cNvPr id="257" name="Image 246" descr="preencoded.png"/>
          <p:cNvPicPr>
            <a:picLocks noChangeAspect="1"/>
          </p:cNvPicPr>
          <p:nvPr/>
        </p:nvPicPr>
        <p:blipFill>
          <a:blip r:embed="rId242"/>
          <a:stretch>
            <a:fillRect/>
          </a:stretch>
        </p:blipFill>
        <p:spPr>
          <a:xfrm>
            <a:off x="8353198" y="10890749"/>
            <a:ext cx="644379" cy="514170"/>
          </a:xfrm>
          <a:prstGeom prst="rect">
            <a:avLst/>
          </a:prstGeom>
        </p:spPr>
      </p:pic>
      <p:pic>
        <p:nvPicPr>
          <p:cNvPr id="258" name="Image 247" descr="preencoded.png"/>
          <p:cNvPicPr>
            <a:picLocks noChangeAspect="1"/>
          </p:cNvPicPr>
          <p:nvPr/>
        </p:nvPicPr>
        <p:blipFill>
          <a:blip r:embed="rId243"/>
          <a:stretch>
            <a:fillRect/>
          </a:stretch>
        </p:blipFill>
        <p:spPr>
          <a:xfrm>
            <a:off x="7358569" y="11484139"/>
            <a:ext cx="68457" cy="107693"/>
          </a:xfrm>
          <a:prstGeom prst="rect">
            <a:avLst/>
          </a:prstGeom>
        </p:spPr>
      </p:pic>
      <p:pic>
        <p:nvPicPr>
          <p:cNvPr id="259" name="Image 248" descr="preencoded.png"/>
          <p:cNvPicPr>
            <a:picLocks noChangeAspect="1"/>
          </p:cNvPicPr>
          <p:nvPr/>
        </p:nvPicPr>
        <p:blipFill>
          <a:blip r:embed="rId244"/>
          <a:stretch>
            <a:fillRect/>
          </a:stretch>
        </p:blipFill>
        <p:spPr>
          <a:xfrm>
            <a:off x="7751730" y="10228021"/>
            <a:ext cx="607258" cy="945592"/>
          </a:xfrm>
          <a:prstGeom prst="rect">
            <a:avLst/>
          </a:prstGeom>
        </p:spPr>
      </p:pic>
      <p:pic>
        <p:nvPicPr>
          <p:cNvPr id="260" name="Image 249" descr="preencoded.png"/>
          <p:cNvPicPr>
            <a:picLocks noChangeAspect="1"/>
          </p:cNvPicPr>
          <p:nvPr/>
        </p:nvPicPr>
        <p:blipFill>
          <a:blip r:embed="rId245"/>
          <a:stretch>
            <a:fillRect/>
          </a:stretch>
        </p:blipFill>
        <p:spPr>
          <a:xfrm>
            <a:off x="6976171" y="10949840"/>
            <a:ext cx="132205" cy="305324"/>
          </a:xfrm>
          <a:prstGeom prst="rect">
            <a:avLst/>
          </a:prstGeom>
        </p:spPr>
      </p:pic>
      <p:pic>
        <p:nvPicPr>
          <p:cNvPr id="261" name="Image 250" descr="preencoded.png"/>
          <p:cNvPicPr>
            <a:picLocks noChangeAspect="1"/>
          </p:cNvPicPr>
          <p:nvPr/>
        </p:nvPicPr>
        <p:blipFill>
          <a:blip r:embed="rId246"/>
          <a:stretch>
            <a:fillRect/>
          </a:stretch>
        </p:blipFill>
        <p:spPr>
          <a:xfrm>
            <a:off x="7416561" y="9320929"/>
            <a:ext cx="240643" cy="496763"/>
          </a:xfrm>
          <a:prstGeom prst="rect">
            <a:avLst/>
          </a:prstGeom>
        </p:spPr>
      </p:pic>
      <p:pic>
        <p:nvPicPr>
          <p:cNvPr id="262" name="Image 251" descr="preencoded.png"/>
          <p:cNvPicPr>
            <a:picLocks noChangeAspect="1"/>
          </p:cNvPicPr>
          <p:nvPr/>
        </p:nvPicPr>
        <p:blipFill>
          <a:blip r:embed="rId247"/>
          <a:stretch>
            <a:fillRect/>
          </a:stretch>
        </p:blipFill>
        <p:spPr>
          <a:xfrm>
            <a:off x="8647426" y="11636499"/>
            <a:ext cx="642478" cy="617941"/>
          </a:xfrm>
          <a:prstGeom prst="rect">
            <a:avLst/>
          </a:prstGeom>
        </p:spPr>
      </p:pic>
      <p:pic>
        <p:nvPicPr>
          <p:cNvPr id="263" name="Image 252" descr="preencoded.png"/>
          <p:cNvPicPr>
            <a:picLocks noChangeAspect="1"/>
          </p:cNvPicPr>
          <p:nvPr/>
        </p:nvPicPr>
        <p:blipFill>
          <a:blip r:embed="rId248"/>
          <a:stretch>
            <a:fillRect/>
          </a:stretch>
        </p:blipFill>
        <p:spPr>
          <a:xfrm>
            <a:off x="8660804" y="11339646"/>
            <a:ext cx="318083" cy="336290"/>
          </a:xfrm>
          <a:prstGeom prst="rect">
            <a:avLst/>
          </a:prstGeom>
        </p:spPr>
      </p:pic>
      <p:pic>
        <p:nvPicPr>
          <p:cNvPr id="264" name="Image 253" descr="preencoded.png"/>
          <p:cNvPicPr>
            <a:picLocks noChangeAspect="1"/>
          </p:cNvPicPr>
          <p:nvPr/>
        </p:nvPicPr>
        <p:blipFill>
          <a:blip r:embed="rId249"/>
          <a:stretch>
            <a:fillRect/>
          </a:stretch>
        </p:blipFill>
        <p:spPr>
          <a:xfrm>
            <a:off x="7918959" y="12853563"/>
            <a:ext cx="1224885" cy="862437"/>
          </a:xfrm>
          <a:prstGeom prst="rect">
            <a:avLst/>
          </a:prstGeom>
        </p:spPr>
      </p:pic>
      <p:pic>
        <p:nvPicPr>
          <p:cNvPr id="265" name="Image 254" descr="preencoded.png"/>
          <p:cNvPicPr>
            <a:picLocks noChangeAspect="1"/>
          </p:cNvPicPr>
          <p:nvPr/>
        </p:nvPicPr>
        <p:blipFill>
          <a:blip r:embed="rId250"/>
          <a:stretch>
            <a:fillRect/>
          </a:stretch>
        </p:blipFill>
        <p:spPr>
          <a:xfrm>
            <a:off x="8233258" y="12040543"/>
            <a:ext cx="671502" cy="580879"/>
          </a:xfrm>
          <a:prstGeom prst="rect">
            <a:avLst/>
          </a:prstGeom>
        </p:spPr>
      </p:pic>
      <p:pic>
        <p:nvPicPr>
          <p:cNvPr id="266" name="Image 255" descr="preencoded.png"/>
          <p:cNvPicPr>
            <a:picLocks noChangeAspect="1"/>
          </p:cNvPicPr>
          <p:nvPr/>
        </p:nvPicPr>
        <p:blipFill>
          <a:blip r:embed="rId251"/>
          <a:stretch>
            <a:fillRect/>
          </a:stretch>
        </p:blipFill>
        <p:spPr>
          <a:xfrm>
            <a:off x="8416008" y="12468151"/>
            <a:ext cx="451777" cy="415237"/>
          </a:xfrm>
          <a:prstGeom prst="rect">
            <a:avLst/>
          </a:prstGeom>
        </p:spPr>
      </p:pic>
      <p:pic>
        <p:nvPicPr>
          <p:cNvPr id="267" name="Image 256" descr="preencoded.png"/>
          <p:cNvPicPr>
            <a:picLocks noChangeAspect="1"/>
          </p:cNvPicPr>
          <p:nvPr/>
        </p:nvPicPr>
        <p:blipFill>
          <a:blip r:embed="rId252"/>
          <a:stretch>
            <a:fillRect/>
          </a:stretch>
        </p:blipFill>
        <p:spPr>
          <a:xfrm>
            <a:off x="1079635" y="6654800"/>
            <a:ext cx="2184673" cy="635000"/>
          </a:xfrm>
          <a:prstGeom prst="rect">
            <a:avLst/>
          </a:prstGeom>
        </p:spPr>
      </p:pic>
      <p:sp>
        <p:nvSpPr>
          <p:cNvPr id="268" name="Text 9"/>
          <p:cNvSpPr/>
          <p:nvPr/>
        </p:nvSpPr>
        <p:spPr>
          <a:xfrm>
            <a:off x="1155843" y="6705600"/>
            <a:ext cx="2274907" cy="584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>
                    <a:alpha val="100000"/>
                  </a:srgbClr>
                </a:solidFill>
                <a:latin typeface="Arial Regular" pitchFamily="34" charset="0"/>
                <a:ea typeface="Arial Regular" pitchFamily="34" charset="-122"/>
                <a:cs typeface="Arial Regular" pitchFamily="34" charset="-120"/>
              </a:rPr>
              <a:t>Северная и Южная Америка</a:t>
            </a:r>
            <a:endParaRPr lang="en-US" sz="1200" b="1" dirty="0"/>
          </a:p>
          <a:p>
            <a:pPr marL="0" indent="0" algn="l">
              <a:buNone/>
            </a:pPr>
            <a:r>
              <a:rPr lang="en-US" sz="1200" dirty="0">
                <a:solidFill>
                  <a:srgbClr val="000000">
                    <a:alpha val="100000"/>
                  </a:srgbClr>
                </a:solidFill>
                <a:latin typeface="Arial Regular" pitchFamily="34" charset="0"/>
                <a:ea typeface="Arial Regular" pitchFamily="34" charset="-122"/>
                <a:cs typeface="Arial Regular" pitchFamily="34" charset="-120"/>
              </a:rPr>
              <a:t>29 человек</a:t>
            </a:r>
            <a:endParaRPr lang="en-US" sz="1200" dirty="0"/>
          </a:p>
          <a:p>
            <a:pPr marL="0" indent="0" algn="l">
              <a:buNone/>
            </a:pPr>
            <a:r>
              <a:rPr lang="en-US" sz="1200" dirty="0">
                <a:solidFill>
                  <a:srgbClr val="000000">
                    <a:alpha val="100000"/>
                  </a:srgbClr>
                </a:solidFill>
                <a:latin typeface="Arial Regular" pitchFamily="34" charset="0"/>
                <a:ea typeface="Arial Regular" pitchFamily="34" charset="-122"/>
                <a:cs typeface="Arial Regular" pitchFamily="34" charset="-120"/>
              </a:rPr>
              <a:t>0,1%</a:t>
            </a:r>
            <a:endParaRPr lang="en-US" sz="1200" dirty="0"/>
          </a:p>
        </p:txBody>
      </p:sp>
      <p:pic>
        <p:nvPicPr>
          <p:cNvPr id="269" name="Image 257" descr="preencoded.png"/>
          <p:cNvPicPr>
            <a:picLocks noChangeAspect="1"/>
          </p:cNvPicPr>
          <p:nvPr/>
        </p:nvPicPr>
        <p:blipFill>
          <a:blip r:embed="rId253"/>
          <a:stretch>
            <a:fillRect/>
          </a:stretch>
        </p:blipFill>
        <p:spPr>
          <a:xfrm>
            <a:off x="1073284" y="6667500"/>
            <a:ext cx="12702" cy="1282700"/>
          </a:xfrm>
          <a:prstGeom prst="rect">
            <a:avLst/>
          </a:prstGeom>
        </p:spPr>
      </p:pic>
      <p:pic>
        <p:nvPicPr>
          <p:cNvPr id="270" name="Image 258" descr="preencoded.png"/>
          <p:cNvPicPr>
            <a:picLocks noChangeAspect="1"/>
          </p:cNvPicPr>
          <p:nvPr/>
        </p:nvPicPr>
        <p:blipFill>
          <a:blip r:embed="rId254"/>
          <a:stretch>
            <a:fillRect/>
          </a:stretch>
        </p:blipFill>
        <p:spPr>
          <a:xfrm>
            <a:off x="12307838" y="5549900"/>
            <a:ext cx="1244756" cy="635000"/>
          </a:xfrm>
          <a:prstGeom prst="rect">
            <a:avLst/>
          </a:prstGeom>
        </p:spPr>
      </p:pic>
      <p:sp>
        <p:nvSpPr>
          <p:cNvPr id="271" name="Text 10"/>
          <p:cNvSpPr/>
          <p:nvPr/>
        </p:nvSpPr>
        <p:spPr>
          <a:xfrm>
            <a:off x="12384048" y="5600700"/>
            <a:ext cx="1130441" cy="584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>
                    <a:alpha val="100000"/>
                  </a:srgbClr>
                </a:solidFill>
                <a:latin typeface="Arial Regular" pitchFamily="34" charset="0"/>
                <a:ea typeface="Arial Regular" pitchFamily="34" charset="-122"/>
                <a:cs typeface="Arial Regular" pitchFamily="34" charset="-120"/>
              </a:rPr>
              <a:t>СНГ</a:t>
            </a:r>
            <a:endParaRPr lang="en-US" sz="1200" b="1" dirty="0"/>
          </a:p>
          <a:p>
            <a:pPr marL="0" indent="0" algn="l">
              <a:buNone/>
            </a:pPr>
            <a:r>
              <a:rPr lang="en-US" sz="1200" dirty="0">
                <a:solidFill>
                  <a:srgbClr val="000000">
                    <a:alpha val="100000"/>
                  </a:srgbClr>
                </a:solidFill>
                <a:latin typeface="Arial Regular" pitchFamily="34" charset="0"/>
                <a:ea typeface="Arial Regular" pitchFamily="34" charset="-122"/>
                <a:cs typeface="Arial Regular" pitchFamily="34" charset="-120"/>
              </a:rPr>
              <a:t>12 256 человек</a:t>
            </a:r>
            <a:endParaRPr lang="en-US" sz="1200" dirty="0"/>
          </a:p>
          <a:p>
            <a:pPr marL="0" indent="0" algn="l">
              <a:buNone/>
            </a:pPr>
            <a:r>
              <a:rPr lang="en-US" sz="1200" dirty="0">
                <a:solidFill>
                  <a:srgbClr val="000000">
                    <a:alpha val="100000"/>
                  </a:srgbClr>
                </a:solidFill>
                <a:latin typeface="Arial Regular" pitchFamily="34" charset="0"/>
                <a:ea typeface="Arial Regular" pitchFamily="34" charset="-122"/>
                <a:cs typeface="Arial Regular" pitchFamily="34" charset="-120"/>
              </a:rPr>
              <a:t>44,1%</a:t>
            </a:r>
            <a:endParaRPr lang="en-US" sz="1200" dirty="0"/>
          </a:p>
        </p:txBody>
      </p:sp>
      <p:pic>
        <p:nvPicPr>
          <p:cNvPr id="272" name="Image 259" descr="preencoded.png"/>
          <p:cNvPicPr>
            <a:picLocks noChangeAspect="1"/>
          </p:cNvPicPr>
          <p:nvPr/>
        </p:nvPicPr>
        <p:blipFill>
          <a:blip r:embed="rId253"/>
          <a:stretch>
            <a:fillRect/>
          </a:stretch>
        </p:blipFill>
        <p:spPr>
          <a:xfrm>
            <a:off x="12301487" y="5562600"/>
            <a:ext cx="12702" cy="1282700"/>
          </a:xfrm>
          <a:prstGeom prst="rect">
            <a:avLst/>
          </a:prstGeom>
        </p:spPr>
      </p:pic>
      <p:pic>
        <p:nvPicPr>
          <p:cNvPr id="273" name="Image 260" descr="preencoded.png"/>
          <p:cNvPicPr>
            <a:picLocks noChangeAspect="1"/>
          </p:cNvPicPr>
          <p:nvPr/>
        </p:nvPicPr>
        <p:blipFill>
          <a:blip r:embed="rId255"/>
          <a:stretch>
            <a:fillRect/>
          </a:stretch>
        </p:blipFill>
        <p:spPr>
          <a:xfrm>
            <a:off x="7150994" y="7226300"/>
            <a:ext cx="1079635" cy="635000"/>
          </a:xfrm>
          <a:prstGeom prst="rect">
            <a:avLst/>
          </a:prstGeom>
        </p:spPr>
      </p:pic>
      <p:sp>
        <p:nvSpPr>
          <p:cNvPr id="274" name="Text 11"/>
          <p:cNvSpPr/>
          <p:nvPr/>
        </p:nvSpPr>
        <p:spPr>
          <a:xfrm>
            <a:off x="7227203" y="7277100"/>
            <a:ext cx="914514" cy="584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>
                    <a:alpha val="100000"/>
                  </a:srgbClr>
                </a:solidFill>
                <a:latin typeface="Arial Regular" pitchFamily="34" charset="0"/>
                <a:ea typeface="Arial Regular" pitchFamily="34" charset="-122"/>
                <a:cs typeface="Arial Regular" pitchFamily="34" charset="-120"/>
              </a:rPr>
              <a:t>Европа</a:t>
            </a:r>
            <a:endParaRPr lang="en-US" sz="1200" b="1" dirty="0"/>
          </a:p>
          <a:p>
            <a:pPr marL="0" indent="0" algn="l">
              <a:buNone/>
            </a:pPr>
            <a:r>
              <a:rPr lang="en-US" sz="1200" dirty="0">
                <a:solidFill>
                  <a:srgbClr val="000000">
                    <a:alpha val="100000"/>
                  </a:srgbClr>
                </a:solidFill>
                <a:latin typeface="Arial Regular" pitchFamily="34" charset="0"/>
                <a:ea typeface="Arial Regular" pitchFamily="34" charset="-122"/>
                <a:cs typeface="Arial Regular" pitchFamily="34" charset="-120"/>
              </a:rPr>
              <a:t>435 человек</a:t>
            </a:r>
            <a:endParaRPr lang="en-US" sz="1200" dirty="0"/>
          </a:p>
          <a:p>
            <a:pPr marL="0" indent="0" algn="l">
              <a:buNone/>
            </a:pPr>
            <a:r>
              <a:rPr lang="en-US" sz="1200" dirty="0">
                <a:solidFill>
                  <a:srgbClr val="000000">
                    <a:alpha val="100000"/>
                  </a:srgbClr>
                </a:solidFill>
                <a:latin typeface="Arial Regular" pitchFamily="34" charset="0"/>
                <a:ea typeface="Arial Regular" pitchFamily="34" charset="-122"/>
                <a:cs typeface="Arial Regular" pitchFamily="34" charset="-120"/>
              </a:rPr>
              <a:t>4,5%</a:t>
            </a:r>
            <a:endParaRPr lang="en-US" sz="1200" dirty="0"/>
          </a:p>
        </p:txBody>
      </p:sp>
      <p:pic>
        <p:nvPicPr>
          <p:cNvPr id="275" name="Image 261" descr="preencoded.png"/>
          <p:cNvPicPr>
            <a:picLocks noChangeAspect="1"/>
          </p:cNvPicPr>
          <p:nvPr/>
        </p:nvPicPr>
        <p:blipFill>
          <a:blip r:embed="rId253"/>
          <a:stretch>
            <a:fillRect/>
          </a:stretch>
        </p:blipFill>
        <p:spPr>
          <a:xfrm>
            <a:off x="7144643" y="7239000"/>
            <a:ext cx="12702" cy="1282700"/>
          </a:xfrm>
          <a:prstGeom prst="rect">
            <a:avLst/>
          </a:prstGeom>
        </p:spPr>
      </p:pic>
      <p:pic>
        <p:nvPicPr>
          <p:cNvPr id="276" name="Image 262" descr="preencoded.png"/>
          <p:cNvPicPr>
            <a:picLocks noChangeAspect="1"/>
          </p:cNvPicPr>
          <p:nvPr/>
        </p:nvPicPr>
        <p:blipFill>
          <a:blip r:embed="rId256"/>
          <a:stretch>
            <a:fillRect/>
          </a:stretch>
        </p:blipFill>
        <p:spPr>
          <a:xfrm>
            <a:off x="9437280" y="8331200"/>
            <a:ext cx="1359070" cy="635000"/>
          </a:xfrm>
          <a:prstGeom prst="rect">
            <a:avLst/>
          </a:prstGeom>
        </p:spPr>
      </p:pic>
      <p:sp>
        <p:nvSpPr>
          <p:cNvPr id="277" name="Text 12"/>
          <p:cNvSpPr/>
          <p:nvPr/>
        </p:nvSpPr>
        <p:spPr>
          <a:xfrm>
            <a:off x="9513489" y="8382000"/>
            <a:ext cx="1295665" cy="584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>
                    <a:alpha val="100000"/>
                  </a:srgbClr>
                </a:solidFill>
                <a:latin typeface="Arial Regular" pitchFamily="34" charset="0"/>
                <a:ea typeface="Arial Regular" pitchFamily="34" charset="-122"/>
                <a:cs typeface="Arial Regular" pitchFamily="34" charset="-120"/>
              </a:rPr>
              <a:t>Ближний восток</a:t>
            </a:r>
            <a:endParaRPr lang="en-US" sz="1200" b="1" dirty="0"/>
          </a:p>
          <a:p>
            <a:pPr marL="0" indent="0" algn="l">
              <a:buNone/>
            </a:pPr>
            <a:r>
              <a:rPr lang="en-US" sz="1200" dirty="0">
                <a:solidFill>
                  <a:srgbClr val="000000">
                    <a:alpha val="100000"/>
                  </a:srgbClr>
                </a:solidFill>
                <a:latin typeface="Arial Regular" pitchFamily="34" charset="0"/>
                <a:ea typeface="Arial Regular" pitchFamily="34" charset="-122"/>
                <a:cs typeface="Arial Regular" pitchFamily="34" charset="-120"/>
              </a:rPr>
              <a:t>1 135 человек</a:t>
            </a:r>
            <a:endParaRPr lang="en-US" sz="1200" dirty="0"/>
          </a:p>
          <a:p>
            <a:pPr marL="0" indent="0" algn="l">
              <a:buNone/>
            </a:pPr>
            <a:r>
              <a:rPr lang="en-US" sz="1200" dirty="0">
                <a:solidFill>
                  <a:srgbClr val="000000">
                    <a:alpha val="100000"/>
                  </a:srgbClr>
                </a:solidFill>
                <a:latin typeface="Arial Regular" pitchFamily="34" charset="0"/>
                <a:ea typeface="Arial Regular" pitchFamily="34" charset="-122"/>
                <a:cs typeface="Arial Regular" pitchFamily="34" charset="-120"/>
              </a:rPr>
              <a:t>4,1%</a:t>
            </a:r>
            <a:endParaRPr lang="en-US" sz="1200" dirty="0"/>
          </a:p>
        </p:txBody>
      </p:sp>
      <p:pic>
        <p:nvPicPr>
          <p:cNvPr id="278" name="Image 263" descr="preencoded.png"/>
          <p:cNvPicPr>
            <a:picLocks noChangeAspect="1"/>
          </p:cNvPicPr>
          <p:nvPr/>
        </p:nvPicPr>
        <p:blipFill>
          <a:blip r:embed="rId253"/>
          <a:stretch>
            <a:fillRect/>
          </a:stretch>
        </p:blipFill>
        <p:spPr>
          <a:xfrm>
            <a:off x="9430929" y="8343900"/>
            <a:ext cx="12702" cy="1282700"/>
          </a:xfrm>
          <a:prstGeom prst="rect">
            <a:avLst/>
          </a:prstGeom>
        </p:spPr>
      </p:pic>
      <p:pic>
        <p:nvPicPr>
          <p:cNvPr id="279" name="Image 264" descr="preencoded.png"/>
          <p:cNvPicPr>
            <a:picLocks noChangeAspect="1"/>
          </p:cNvPicPr>
          <p:nvPr/>
        </p:nvPicPr>
        <p:blipFill>
          <a:blip r:embed="rId257"/>
          <a:stretch>
            <a:fillRect/>
          </a:stretch>
        </p:blipFill>
        <p:spPr>
          <a:xfrm>
            <a:off x="11367921" y="9271000"/>
            <a:ext cx="1244756" cy="635000"/>
          </a:xfrm>
          <a:prstGeom prst="rect">
            <a:avLst/>
          </a:prstGeom>
        </p:spPr>
      </p:pic>
      <p:sp>
        <p:nvSpPr>
          <p:cNvPr id="280" name="Text 13"/>
          <p:cNvSpPr/>
          <p:nvPr/>
        </p:nvSpPr>
        <p:spPr>
          <a:xfrm>
            <a:off x="11444130" y="9321800"/>
            <a:ext cx="1130441" cy="584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>
                    <a:alpha val="100000"/>
                  </a:srgbClr>
                </a:solidFill>
                <a:latin typeface="Arial Regular" pitchFamily="34" charset="0"/>
                <a:ea typeface="Arial Regular" pitchFamily="34" charset="-122"/>
                <a:cs typeface="Arial Regular" pitchFamily="34" charset="-120"/>
              </a:rPr>
              <a:t>Южная Азия</a:t>
            </a:r>
            <a:endParaRPr lang="en-US" sz="1200" b="1" dirty="0"/>
          </a:p>
          <a:p>
            <a:pPr marL="0" indent="0" algn="l">
              <a:buNone/>
            </a:pPr>
            <a:r>
              <a:rPr lang="en-US" sz="1200" dirty="0">
                <a:solidFill>
                  <a:srgbClr val="000000">
                    <a:alpha val="100000"/>
                  </a:srgbClr>
                </a:solidFill>
                <a:latin typeface="Arial Regular" pitchFamily="34" charset="0"/>
                <a:ea typeface="Arial Regular" pitchFamily="34" charset="-122"/>
                <a:cs typeface="Arial Regular" pitchFamily="34" charset="-120"/>
              </a:rPr>
              <a:t>12 368 человек</a:t>
            </a:r>
            <a:endParaRPr lang="en-US" sz="1200" dirty="0"/>
          </a:p>
          <a:p>
            <a:pPr marL="0" indent="0" algn="l">
              <a:buNone/>
            </a:pPr>
            <a:r>
              <a:rPr lang="en-US" sz="1200" dirty="0">
                <a:solidFill>
                  <a:srgbClr val="000000">
                    <a:alpha val="100000"/>
                  </a:srgbClr>
                </a:solidFill>
                <a:latin typeface="Arial Regular" pitchFamily="34" charset="0"/>
                <a:ea typeface="Arial Regular" pitchFamily="34" charset="-122"/>
                <a:cs typeface="Arial Regular" pitchFamily="34" charset="-120"/>
              </a:rPr>
              <a:t>44,5%</a:t>
            </a:r>
            <a:endParaRPr lang="en-US" sz="1200" dirty="0"/>
          </a:p>
        </p:txBody>
      </p:sp>
      <p:pic>
        <p:nvPicPr>
          <p:cNvPr id="281" name="Image 265" descr="preencoded.png"/>
          <p:cNvPicPr>
            <a:picLocks noChangeAspect="1"/>
          </p:cNvPicPr>
          <p:nvPr/>
        </p:nvPicPr>
        <p:blipFill>
          <a:blip r:embed="rId253"/>
          <a:stretch>
            <a:fillRect/>
          </a:stretch>
        </p:blipFill>
        <p:spPr>
          <a:xfrm>
            <a:off x="11361570" y="9283700"/>
            <a:ext cx="12702" cy="1282700"/>
          </a:xfrm>
          <a:prstGeom prst="rect">
            <a:avLst/>
          </a:prstGeom>
        </p:spPr>
      </p:pic>
      <p:pic>
        <p:nvPicPr>
          <p:cNvPr id="282" name="Image 266" descr="preencoded.png"/>
          <p:cNvPicPr>
            <a:picLocks noChangeAspect="1"/>
          </p:cNvPicPr>
          <p:nvPr/>
        </p:nvPicPr>
        <p:blipFill>
          <a:blip r:embed="rId258"/>
          <a:stretch>
            <a:fillRect/>
          </a:stretch>
        </p:blipFill>
        <p:spPr>
          <a:xfrm>
            <a:off x="13425578" y="10312400"/>
            <a:ext cx="1765521" cy="635000"/>
          </a:xfrm>
          <a:prstGeom prst="rect">
            <a:avLst/>
          </a:prstGeom>
        </p:spPr>
      </p:pic>
      <p:sp>
        <p:nvSpPr>
          <p:cNvPr id="283" name="Text 14"/>
          <p:cNvSpPr/>
          <p:nvPr/>
        </p:nvSpPr>
        <p:spPr>
          <a:xfrm>
            <a:off x="13501788" y="10363200"/>
            <a:ext cx="1638505" cy="584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>
                    <a:alpha val="100000"/>
                  </a:srgbClr>
                </a:solidFill>
                <a:latin typeface="Arial Bold" pitchFamily="34" charset="0"/>
                <a:ea typeface="Arial Bold" pitchFamily="34" charset="-122"/>
                <a:cs typeface="Arial Bold" pitchFamily="34" charset="-120"/>
              </a:rPr>
              <a:t>Юго-Восточная Азия</a:t>
            </a:r>
            <a:endParaRPr lang="en-US" sz="1200" b="1" dirty="0"/>
          </a:p>
          <a:p>
            <a:pPr marL="0" indent="0" algn="l">
              <a:buNone/>
            </a:pPr>
            <a:r>
              <a:rPr lang="en-US" sz="1400" b="1" dirty="0">
                <a:solidFill>
                  <a:srgbClr val="FF0000"/>
                </a:solidFill>
                <a:latin typeface="Arial Regular" pitchFamily="34" charset="0"/>
                <a:ea typeface="Arial Regular" pitchFamily="34" charset="-122"/>
                <a:cs typeface="Arial Regular" pitchFamily="34" charset="-120"/>
              </a:rPr>
              <a:t>1 262 человек</a:t>
            </a:r>
            <a:endParaRPr lang="en-US" sz="1400" b="1" dirty="0">
              <a:solidFill>
                <a:srgbClr val="FF0000"/>
              </a:solidFill>
            </a:endParaRPr>
          </a:p>
          <a:p>
            <a:pPr marL="0" indent="0" algn="l">
              <a:buNone/>
            </a:pPr>
            <a:r>
              <a:rPr lang="en-US" sz="1400" b="1" dirty="0">
                <a:solidFill>
                  <a:srgbClr val="FF0000"/>
                </a:solidFill>
                <a:latin typeface="Arial Regular" pitchFamily="34" charset="0"/>
                <a:ea typeface="Arial Regular" pitchFamily="34" charset="-122"/>
                <a:cs typeface="Arial Regular" pitchFamily="34" charset="-120"/>
              </a:rPr>
              <a:t>4,5%</a:t>
            </a:r>
            <a:endParaRPr lang="en-US" sz="1400" b="1" dirty="0">
              <a:solidFill>
                <a:srgbClr val="FF0000"/>
              </a:solidFill>
            </a:endParaRPr>
          </a:p>
        </p:txBody>
      </p:sp>
      <p:pic>
        <p:nvPicPr>
          <p:cNvPr id="284" name="Image 267" descr="preencoded.png"/>
          <p:cNvPicPr>
            <a:picLocks noChangeAspect="1"/>
          </p:cNvPicPr>
          <p:nvPr/>
        </p:nvPicPr>
        <p:blipFill>
          <a:blip r:embed="rId253"/>
          <a:stretch>
            <a:fillRect/>
          </a:stretch>
        </p:blipFill>
        <p:spPr>
          <a:xfrm>
            <a:off x="13419227" y="10325100"/>
            <a:ext cx="12702" cy="1282700"/>
          </a:xfrm>
          <a:prstGeom prst="rect">
            <a:avLst/>
          </a:prstGeom>
        </p:spPr>
      </p:pic>
      <p:pic>
        <p:nvPicPr>
          <p:cNvPr id="285" name="Image 268" descr="preencoded.png"/>
          <p:cNvPicPr>
            <a:picLocks noChangeAspect="1"/>
          </p:cNvPicPr>
          <p:nvPr/>
        </p:nvPicPr>
        <p:blipFill>
          <a:blip r:embed="rId259"/>
          <a:stretch>
            <a:fillRect/>
          </a:stretch>
        </p:blipFill>
        <p:spPr>
          <a:xfrm>
            <a:off x="14517915" y="11811000"/>
            <a:ext cx="1003425" cy="635000"/>
          </a:xfrm>
          <a:prstGeom prst="rect">
            <a:avLst/>
          </a:prstGeom>
        </p:spPr>
      </p:pic>
      <p:sp>
        <p:nvSpPr>
          <p:cNvPr id="286" name="Text 15"/>
          <p:cNvSpPr/>
          <p:nvPr/>
        </p:nvSpPr>
        <p:spPr>
          <a:xfrm>
            <a:off x="14594124" y="11861800"/>
            <a:ext cx="838305" cy="584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>
                    <a:alpha val="100000"/>
                  </a:srgbClr>
                </a:solidFill>
                <a:latin typeface="Arial Regular" pitchFamily="34" charset="0"/>
                <a:ea typeface="Arial Regular" pitchFamily="34" charset="-122"/>
                <a:cs typeface="Arial Regular" pitchFamily="34" charset="-120"/>
              </a:rPr>
              <a:t>Австралия</a:t>
            </a:r>
            <a:endParaRPr lang="en-US" sz="1200" b="1" dirty="0"/>
          </a:p>
          <a:p>
            <a:pPr marL="0" indent="0" algn="l">
              <a:buNone/>
            </a:pPr>
            <a:r>
              <a:rPr lang="en-US" sz="1200" dirty="0">
                <a:solidFill>
                  <a:srgbClr val="000000">
                    <a:alpha val="100000"/>
                  </a:srgbClr>
                </a:solidFill>
                <a:latin typeface="Arial Regular" pitchFamily="34" charset="0"/>
                <a:ea typeface="Arial Regular" pitchFamily="34" charset="-122"/>
                <a:cs typeface="Arial Regular" pitchFamily="34" charset="-120"/>
              </a:rPr>
              <a:t>2 человека</a:t>
            </a:r>
            <a:endParaRPr lang="en-US" sz="1200" dirty="0"/>
          </a:p>
          <a:p>
            <a:pPr marL="0" indent="0" algn="l">
              <a:buNone/>
            </a:pPr>
            <a:r>
              <a:rPr lang="en-US" sz="1200" dirty="0">
                <a:solidFill>
                  <a:srgbClr val="000000">
                    <a:alpha val="100000"/>
                  </a:srgbClr>
                </a:solidFill>
                <a:latin typeface="Arial Regular" pitchFamily="34" charset="0"/>
                <a:ea typeface="Arial Regular" pitchFamily="34" charset="-122"/>
                <a:cs typeface="Arial Regular" pitchFamily="34" charset="-120"/>
              </a:rPr>
              <a:t>0,007%</a:t>
            </a:r>
            <a:endParaRPr lang="en-US" sz="1200" dirty="0"/>
          </a:p>
        </p:txBody>
      </p:sp>
      <p:pic>
        <p:nvPicPr>
          <p:cNvPr id="287" name="Image 269" descr="preencoded.png"/>
          <p:cNvPicPr>
            <a:picLocks noChangeAspect="1"/>
          </p:cNvPicPr>
          <p:nvPr/>
        </p:nvPicPr>
        <p:blipFill>
          <a:blip r:embed="rId253"/>
          <a:stretch>
            <a:fillRect/>
          </a:stretch>
        </p:blipFill>
        <p:spPr>
          <a:xfrm>
            <a:off x="14511564" y="11823700"/>
            <a:ext cx="12702" cy="1282700"/>
          </a:xfrm>
          <a:prstGeom prst="rect">
            <a:avLst/>
          </a:prstGeom>
        </p:spPr>
      </p:pic>
      <p:pic>
        <p:nvPicPr>
          <p:cNvPr id="288" name="Image 270" descr="preencoded.png"/>
          <p:cNvPicPr>
            <a:picLocks noChangeAspect="1"/>
          </p:cNvPicPr>
          <p:nvPr/>
        </p:nvPicPr>
        <p:blipFill>
          <a:blip r:embed="rId260"/>
          <a:stretch>
            <a:fillRect/>
          </a:stretch>
        </p:blipFill>
        <p:spPr>
          <a:xfrm>
            <a:off x="6896962" y="9283700"/>
            <a:ext cx="1028829" cy="635000"/>
          </a:xfrm>
          <a:prstGeom prst="rect">
            <a:avLst/>
          </a:prstGeom>
        </p:spPr>
      </p:pic>
      <p:sp>
        <p:nvSpPr>
          <p:cNvPr id="289" name="Text 16"/>
          <p:cNvSpPr/>
          <p:nvPr/>
        </p:nvSpPr>
        <p:spPr>
          <a:xfrm>
            <a:off x="6973172" y="9334500"/>
            <a:ext cx="914514" cy="584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>
                    <a:alpha val="100000"/>
                  </a:srgbClr>
                </a:solidFill>
                <a:latin typeface="Arial Regular" pitchFamily="34" charset="0"/>
                <a:ea typeface="Arial Regular" pitchFamily="34" charset="-122"/>
                <a:cs typeface="Arial Regular" pitchFamily="34" charset="-120"/>
              </a:rPr>
              <a:t>Африка</a:t>
            </a:r>
            <a:endParaRPr lang="en-US" sz="1200" b="1" dirty="0"/>
          </a:p>
          <a:p>
            <a:pPr marL="0" indent="0" algn="l">
              <a:buNone/>
            </a:pPr>
            <a:r>
              <a:rPr lang="en-US" sz="1200" dirty="0">
                <a:solidFill>
                  <a:srgbClr val="000000">
                    <a:alpha val="100000"/>
                  </a:srgbClr>
                </a:solidFill>
                <a:latin typeface="Arial Regular" pitchFamily="34" charset="0"/>
                <a:ea typeface="Arial Regular" pitchFamily="34" charset="-122"/>
                <a:cs typeface="Arial Regular" pitchFamily="34" charset="-120"/>
              </a:rPr>
              <a:t>261 человек</a:t>
            </a:r>
            <a:endParaRPr lang="en-US" sz="1200" dirty="0"/>
          </a:p>
          <a:p>
            <a:pPr marL="0" indent="0" algn="l">
              <a:buNone/>
            </a:pPr>
            <a:r>
              <a:rPr lang="en-US" sz="1200" dirty="0">
                <a:solidFill>
                  <a:srgbClr val="000000">
                    <a:alpha val="100000"/>
                  </a:srgbClr>
                </a:solidFill>
                <a:latin typeface="Arial Regular" pitchFamily="34" charset="0"/>
                <a:ea typeface="Arial Regular" pitchFamily="34" charset="-122"/>
                <a:cs typeface="Arial Regular" pitchFamily="34" charset="-120"/>
              </a:rPr>
              <a:t>1,1%</a:t>
            </a:r>
            <a:endParaRPr lang="en-US" sz="1200" dirty="0"/>
          </a:p>
        </p:txBody>
      </p:sp>
      <p:pic>
        <p:nvPicPr>
          <p:cNvPr id="290" name="Image 271" descr="preencoded.png"/>
          <p:cNvPicPr>
            <a:picLocks noChangeAspect="1"/>
          </p:cNvPicPr>
          <p:nvPr/>
        </p:nvPicPr>
        <p:blipFill>
          <a:blip r:embed="rId253"/>
          <a:stretch>
            <a:fillRect/>
          </a:stretch>
        </p:blipFill>
        <p:spPr>
          <a:xfrm>
            <a:off x="6890611" y="9296400"/>
            <a:ext cx="12702" cy="1282700"/>
          </a:xfrm>
          <a:prstGeom prst="rect">
            <a:avLst/>
          </a:prstGeom>
        </p:spPr>
      </p:pic>
      <p:pic>
        <p:nvPicPr>
          <p:cNvPr id="291" name="Image 272" descr="preencoded.png"/>
          <p:cNvPicPr>
            <a:picLocks noChangeAspect="1"/>
          </p:cNvPicPr>
          <p:nvPr/>
        </p:nvPicPr>
        <p:blipFill>
          <a:blip r:embed="rId261"/>
          <a:stretch>
            <a:fillRect/>
          </a:stretch>
        </p:blipFill>
        <p:spPr>
          <a:xfrm>
            <a:off x="5965187" y="8845091"/>
            <a:ext cx="1285569" cy="1137568"/>
          </a:xfrm>
          <a:prstGeom prst="rect">
            <a:avLst/>
          </a:prstGeom>
        </p:spPr>
      </p:pic>
      <p:sp>
        <p:nvSpPr>
          <p:cNvPr id="293" name="Shape 17"/>
          <p:cNvSpPr/>
          <p:nvPr/>
        </p:nvSpPr>
        <p:spPr>
          <a:xfrm>
            <a:off x="18684035" y="8966200"/>
            <a:ext cx="736692" cy="3683000"/>
          </a:xfrm>
          <a:prstGeom prst="rect">
            <a:avLst/>
          </a:prstGeom>
          <a:solidFill>
            <a:srgbClr val="007DA5">
              <a:alpha val="100000"/>
            </a:srgbClr>
          </a:solidFill>
          <a:ln/>
        </p:spPr>
      </p:sp>
      <p:sp>
        <p:nvSpPr>
          <p:cNvPr id="294" name="Shape 18"/>
          <p:cNvSpPr/>
          <p:nvPr/>
        </p:nvSpPr>
        <p:spPr>
          <a:xfrm>
            <a:off x="20817902" y="10020300"/>
            <a:ext cx="736692" cy="2628900"/>
          </a:xfrm>
          <a:prstGeom prst="rect">
            <a:avLst/>
          </a:prstGeom>
          <a:solidFill>
            <a:srgbClr val="007DA5">
              <a:alpha val="100000"/>
            </a:srgbClr>
          </a:solidFill>
          <a:ln/>
        </p:spPr>
      </p:sp>
      <p:sp>
        <p:nvSpPr>
          <p:cNvPr id="295" name="Shape 19"/>
          <p:cNvSpPr/>
          <p:nvPr/>
        </p:nvSpPr>
        <p:spPr>
          <a:xfrm>
            <a:off x="22951769" y="9474200"/>
            <a:ext cx="736692" cy="3175000"/>
          </a:xfrm>
          <a:prstGeom prst="rect">
            <a:avLst/>
          </a:prstGeom>
          <a:solidFill>
            <a:srgbClr val="007DA5">
              <a:alpha val="100000"/>
            </a:srgbClr>
          </a:solidFill>
          <a:ln/>
        </p:spPr>
      </p:sp>
      <p:graphicFrame>
        <p:nvGraphicFramePr>
          <p:cNvPr id="296" name="Таблица 295">
            <a:extLst>
              <a:ext uri="{FF2B5EF4-FFF2-40B4-BE49-F238E27FC236}">
                <a16:creationId xmlns:a16="http://schemas.microsoft.com/office/drawing/2014/main" id="{074FE208-2066-4172-898C-4A1ADFA5CA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8936236"/>
              </p:ext>
            </p:extLst>
          </p:nvPr>
        </p:nvGraphicFramePr>
        <p:xfrm>
          <a:off x="18102427" y="2900281"/>
          <a:ext cx="6059201" cy="49476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50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11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29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03039">
                <a:tc>
                  <a:txBody>
                    <a:bodyPr/>
                    <a:lstStyle/>
                    <a:p>
                      <a:pPr algn="ctr"/>
                      <a:r>
                        <a:rPr lang="kk-KZ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Регион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007DA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</a:t>
                      </a:r>
                      <a:r>
                        <a:rPr lang="kk-KZ" sz="16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обучающихся, чел.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007DA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Доля, </a:t>
                      </a:r>
                      <a:r>
                        <a:rPr lang="kk-KZ" sz="16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endParaRPr lang="ru-RU" sz="1600" b="1" kern="1200" dirty="0">
                        <a:solidFill>
                          <a:schemeClr val="lt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007D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845">
                <a:tc>
                  <a:txBody>
                    <a:bodyPr/>
                    <a:lstStyle/>
                    <a:p>
                      <a:r>
                        <a:rPr lang="kk-KZ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Южная Азия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12 368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44,5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845">
                <a:tc>
                  <a:txBody>
                    <a:bodyPr/>
                    <a:lstStyle/>
                    <a:p>
                      <a:r>
                        <a:rPr lang="kk-KZ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СНГ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12 256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44,1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6845">
                <a:tc>
                  <a:txBody>
                    <a:bodyPr/>
                    <a:lstStyle/>
                    <a:p>
                      <a:r>
                        <a:rPr lang="kk-KZ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Юго-Восточная</a:t>
                      </a:r>
                      <a:r>
                        <a:rPr lang="kk-KZ" sz="16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Азия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1 262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4,5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6845">
                <a:tc>
                  <a:txBody>
                    <a:bodyPr/>
                    <a:lstStyle/>
                    <a:p>
                      <a:r>
                        <a:rPr lang="kk-KZ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Ближний Восток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1 135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4,1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514">
                <a:tc>
                  <a:txBody>
                    <a:bodyPr/>
                    <a:lstStyle/>
                    <a:p>
                      <a:r>
                        <a:rPr lang="kk-KZ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Европа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r>
                        <a:rPr lang="ru-RU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</a:t>
                      </a:r>
                      <a:endParaRPr lang="kk-KZ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1,5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8040">
                <a:tc>
                  <a:txBody>
                    <a:bodyPr/>
                    <a:lstStyle/>
                    <a:p>
                      <a:r>
                        <a:rPr lang="kk-KZ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Африка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261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1,1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03039">
                <a:tc>
                  <a:txBody>
                    <a:bodyPr/>
                    <a:lstStyle/>
                    <a:p>
                      <a:r>
                        <a:rPr lang="kk-KZ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Северная и Южная Америка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6845">
                <a:tc>
                  <a:txBody>
                    <a:bodyPr/>
                    <a:lstStyle/>
                    <a:p>
                      <a:r>
                        <a:rPr lang="kk-KZ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Австралия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0,007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6845">
                <a:tc>
                  <a:txBody>
                    <a:bodyPr/>
                    <a:lstStyle/>
                    <a:p>
                      <a:r>
                        <a:rPr lang="kk-KZ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Лица без гражданства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0,03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23990" y="669614"/>
            <a:ext cx="15376622" cy="821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ru-RU" sz="4800" b="1" dirty="0">
                <a:solidFill>
                  <a:srgbClr val="007DA5">
                    <a:alpha val="100000"/>
                  </a:srgbClr>
                </a:solidFill>
                <a:latin typeface="Arial Bold" pitchFamily="34" charset="0"/>
                <a:ea typeface="Arial Bold" pitchFamily="34" charset="-122"/>
                <a:cs typeface="Arial Bold" pitchFamily="34" charset="-120"/>
              </a:rPr>
              <a:t>СТИПЕНДИАЛЬНАЯ ПРОГРАММА РК</a:t>
            </a:r>
          </a:p>
        </p:txBody>
      </p:sp>
      <p:pic>
        <p:nvPicPr>
          <p:cNvPr id="32" name="Image 0" descr="preencoded.png">
            <a:extLst>
              <a:ext uri="{FF2B5EF4-FFF2-40B4-BE49-F238E27FC236}">
                <a16:creationId xmlns:a16="http://schemas.microsoft.com/office/drawing/2014/main" id="{898029A9-56C2-4FE1-B666-27DB60206F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50369" y="393700"/>
            <a:ext cx="2857857" cy="1295400"/>
          </a:xfrm>
          <a:prstGeom prst="rect">
            <a:avLst/>
          </a:prstGeom>
        </p:spPr>
      </p:pic>
      <p:sp>
        <p:nvSpPr>
          <p:cNvPr id="36" name="Text 1">
            <a:extLst>
              <a:ext uri="{FF2B5EF4-FFF2-40B4-BE49-F238E27FC236}">
                <a16:creationId xmlns:a16="http://schemas.microsoft.com/office/drawing/2014/main" id="{576675E9-D5CC-403C-9E14-60A28A099B85}"/>
              </a:ext>
            </a:extLst>
          </p:cNvPr>
          <p:cNvSpPr/>
          <p:nvPr/>
        </p:nvSpPr>
        <p:spPr>
          <a:xfrm>
            <a:off x="21745118" y="736600"/>
            <a:ext cx="2091528" cy="6688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400" dirty="0">
                <a:solidFill>
                  <a:srgbClr val="000000">
                    <a:alpha val="100000"/>
                  </a:srgbClr>
                </a:solidFill>
                <a:latin typeface="Arial Regular" pitchFamily="34" charset="0"/>
                <a:ea typeface="Arial Regular" pitchFamily="34" charset="-122"/>
                <a:cs typeface="Arial Regular" pitchFamily="34" charset="-120"/>
              </a:rPr>
              <a:t>Министерство науки</a:t>
            </a:r>
            <a:endParaRPr lang="en-US" sz="1400" dirty="0"/>
          </a:p>
          <a:p>
            <a:pPr marL="0" indent="0" algn="l">
              <a:buNone/>
            </a:pPr>
            <a:r>
              <a:rPr lang="en-US" sz="1400" dirty="0">
                <a:solidFill>
                  <a:srgbClr val="000000">
                    <a:alpha val="100000"/>
                  </a:srgbClr>
                </a:solidFill>
                <a:latin typeface="Arial Regular" pitchFamily="34" charset="0"/>
                <a:ea typeface="Arial Regular" pitchFamily="34" charset="-122"/>
                <a:cs typeface="Arial Regular" pitchFamily="34" charset="-120"/>
              </a:rPr>
              <a:t>и высшего образования </a:t>
            </a:r>
            <a:endParaRPr lang="en-US" sz="1400" dirty="0"/>
          </a:p>
          <a:p>
            <a:pPr marL="0" indent="0" algn="l">
              <a:buNone/>
            </a:pPr>
            <a:r>
              <a:rPr lang="en-US" sz="1400" dirty="0">
                <a:solidFill>
                  <a:srgbClr val="000000">
                    <a:alpha val="100000"/>
                  </a:srgbClr>
                </a:solidFill>
                <a:latin typeface="Arial Regular" pitchFamily="34" charset="0"/>
                <a:ea typeface="Arial Regular" pitchFamily="34" charset="-122"/>
                <a:cs typeface="Arial Regular" pitchFamily="34" charset="-120"/>
              </a:rPr>
              <a:t>Республики Казахстан</a:t>
            </a:r>
            <a:endParaRPr lang="en-US" sz="1400" dirty="0"/>
          </a:p>
        </p:txBody>
      </p:sp>
      <p:pic>
        <p:nvPicPr>
          <p:cNvPr id="52" name="Image 1" descr="preencoded.png">
            <a:extLst>
              <a:ext uri="{FF2B5EF4-FFF2-40B4-BE49-F238E27FC236}">
                <a16:creationId xmlns:a16="http://schemas.microsoft.com/office/drawing/2014/main" id="{1320D3DF-6E41-4525-9277-478A5841DC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856007" y="698500"/>
            <a:ext cx="673184" cy="698500"/>
          </a:xfrm>
          <a:prstGeom prst="rect">
            <a:avLst/>
          </a:prstGeom>
        </p:spPr>
      </p:pic>
      <p:sp>
        <p:nvSpPr>
          <p:cNvPr id="7" name="Скругленный прямоугольник 57">
            <a:extLst>
              <a:ext uri="{FF2B5EF4-FFF2-40B4-BE49-F238E27FC236}">
                <a16:creationId xmlns:a16="http://schemas.microsoft.com/office/drawing/2014/main" id="{DF9016FA-AC0C-4F66-8387-2A498CEB0A92}"/>
              </a:ext>
            </a:extLst>
          </p:cNvPr>
          <p:cNvSpPr/>
          <p:nvPr/>
        </p:nvSpPr>
        <p:spPr>
          <a:xfrm>
            <a:off x="2470874" y="2133332"/>
            <a:ext cx="6812597" cy="2133864"/>
          </a:xfrm>
          <a:prstGeom prst="roundRect">
            <a:avLst/>
          </a:prstGeom>
          <a:ln>
            <a:solidFill>
              <a:schemeClr val="accent1">
                <a:lumMod val="50000"/>
              </a:schemeClr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1" wrap="square" lIns="101576" tIns="101576" rIns="101576" bIns="101576" spcCol="38100" anchor="ctr">
            <a:spAutoFit/>
          </a:bodyPr>
          <a:lstStyle/>
          <a:p>
            <a:pPr algn="ctr" defTabSz="1168166">
              <a:defRPr/>
            </a:pP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ВЫДЕЛЕННЫЕ ГРАНТЫ:</a:t>
            </a:r>
          </a:p>
          <a:p>
            <a:pPr defTabSz="1168166">
              <a:defRPr/>
            </a:pPr>
            <a:r>
              <a:rPr lang="ru-RU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БАКАЛАВРИАТ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2800" dirty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490</a:t>
            </a:r>
          </a:p>
          <a:p>
            <a:pPr defTabSz="1168166">
              <a:defRPr/>
            </a:pPr>
            <a:r>
              <a:rPr lang="ru-RU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МАГИСТРАТУРА –</a:t>
            </a:r>
            <a:r>
              <a:rPr lang="ru-RU" sz="2800" dirty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8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550</a:t>
            </a:r>
          </a:p>
          <a:p>
            <a:pPr defTabSz="1168166">
              <a:defRPr/>
            </a:pPr>
            <a:r>
              <a:rPr lang="ru-RU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ДОКТОРАНТУРА – </a:t>
            </a:r>
            <a:r>
              <a:rPr lang="ru-RU" sz="28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8" name="Скругленный прямоугольник 57">
            <a:extLst>
              <a:ext uri="{FF2B5EF4-FFF2-40B4-BE49-F238E27FC236}">
                <a16:creationId xmlns:a16="http://schemas.microsoft.com/office/drawing/2014/main" id="{5D9125A1-88BE-4D65-865B-C10283141BE2}"/>
              </a:ext>
            </a:extLst>
          </p:cNvPr>
          <p:cNvSpPr/>
          <p:nvPr/>
        </p:nvSpPr>
        <p:spPr>
          <a:xfrm>
            <a:off x="13782041" y="2031176"/>
            <a:ext cx="6812597" cy="2338175"/>
          </a:xfrm>
          <a:prstGeom prst="roundRect">
            <a:avLst/>
          </a:prstGeom>
          <a:ln>
            <a:solidFill>
              <a:schemeClr val="accent1">
                <a:lumMod val="50000"/>
              </a:schemeClr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1" wrap="square" lIns="101576" tIns="101576" rIns="101576" bIns="101576" spcCol="38100" anchor="ctr">
            <a:spAutoFit/>
          </a:bodyPr>
          <a:lstStyle/>
          <a:p>
            <a:pPr algn="ctr" defTabSz="1168166">
              <a:defRPr/>
            </a:pP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ПОСТУПИВШИЕ ЗАЯВКИ:</a:t>
            </a:r>
          </a:p>
          <a:p>
            <a:pPr defTabSz="1168166">
              <a:defRPr/>
            </a:pPr>
            <a:r>
              <a:rPr lang="ru-RU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БАКАЛАВРИАТ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2800" dirty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4769	</a:t>
            </a:r>
          </a:p>
          <a:p>
            <a:pPr defTabSz="1168166">
              <a:defRPr/>
            </a:pPr>
            <a:r>
              <a:rPr lang="ru-RU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МАГИСТРАТУРА –</a:t>
            </a:r>
            <a:r>
              <a:rPr lang="ru-RU" sz="28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1013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40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6024</a:t>
            </a:r>
          </a:p>
          <a:p>
            <a:pPr defTabSz="1168166">
              <a:defRPr/>
            </a:pPr>
            <a:r>
              <a:rPr lang="ru-RU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ДОКТОРАНТУРА – </a:t>
            </a:r>
            <a:r>
              <a:rPr lang="ru-RU" sz="28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242</a:t>
            </a:r>
          </a:p>
        </p:txBody>
      </p:sp>
      <p:sp>
        <p:nvSpPr>
          <p:cNvPr id="9" name="Правая фигурная скобка 8">
            <a:extLst>
              <a:ext uri="{FF2B5EF4-FFF2-40B4-BE49-F238E27FC236}">
                <a16:creationId xmlns:a16="http://schemas.microsoft.com/office/drawing/2014/main" id="{9E53FEDF-693A-46FD-9D0C-2F3BEF11DA9D}"/>
              </a:ext>
            </a:extLst>
          </p:cNvPr>
          <p:cNvSpPr/>
          <p:nvPr/>
        </p:nvSpPr>
        <p:spPr>
          <a:xfrm>
            <a:off x="6257697" y="2819263"/>
            <a:ext cx="276224" cy="118745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>
              <a:defRPr/>
            </a:pPr>
            <a:endParaRPr lang="kk-KZ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авая фигурная скобка 9">
            <a:extLst>
              <a:ext uri="{FF2B5EF4-FFF2-40B4-BE49-F238E27FC236}">
                <a16:creationId xmlns:a16="http://schemas.microsoft.com/office/drawing/2014/main" id="{3D4C238F-9C62-48AE-A863-ACE5BEB8DD83}"/>
              </a:ext>
            </a:extLst>
          </p:cNvPr>
          <p:cNvSpPr/>
          <p:nvPr/>
        </p:nvSpPr>
        <p:spPr>
          <a:xfrm>
            <a:off x="17851438" y="2819263"/>
            <a:ext cx="276226" cy="118745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>
              <a:defRPr/>
            </a:pPr>
            <a:endParaRPr lang="kk-KZ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39">
            <a:extLst>
              <a:ext uri="{FF2B5EF4-FFF2-40B4-BE49-F238E27FC236}">
                <a16:creationId xmlns:a16="http://schemas.microsoft.com/office/drawing/2014/main" id="{B35117E8-03DB-40D7-A20A-AB9B2DDB65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1082" y="4606788"/>
            <a:ext cx="967205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sysDash"/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ТОП-10 стран по количеству заявок</a:t>
            </a:r>
          </a:p>
        </p:txBody>
      </p:sp>
      <p:sp>
        <p:nvSpPr>
          <p:cNvPr id="12" name="TextBox 37">
            <a:extLst>
              <a:ext uri="{FF2B5EF4-FFF2-40B4-BE49-F238E27FC236}">
                <a16:creationId xmlns:a16="http://schemas.microsoft.com/office/drawing/2014/main" id="{806EF640-568F-4E35-B778-A7A164C627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54388" y="10315438"/>
            <a:ext cx="47942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Причины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1429A16-48B8-4257-90A6-0EF26626F0D1}"/>
              </a:ext>
            </a:extLst>
          </p:cNvPr>
          <p:cNvSpPr txBox="1"/>
          <p:nvPr/>
        </p:nvSpPr>
        <p:spPr>
          <a:xfrm>
            <a:off x="11562901" y="10953371"/>
            <a:ext cx="12273745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 defTabSz="1885950">
              <a:buFont typeface="+mj-lt"/>
              <a:buAutoNum type="arabicPeriod"/>
              <a:defRPr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Слабая осведомленность граждан стран АТР о стипендиальной программе РК</a:t>
            </a:r>
          </a:p>
          <a:p>
            <a:pPr marL="514350" indent="-514350" defTabSz="1885950">
              <a:buFont typeface="+mj-lt"/>
              <a:buAutoNum type="arabicPeriod"/>
              <a:defRPr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Недостаточность ОП на английском языке</a:t>
            </a:r>
          </a:p>
          <a:p>
            <a:pPr marL="514350" indent="-514350" defTabSz="1885950">
              <a:buFont typeface="+mj-lt"/>
              <a:buAutoNum type="arabicPeriod"/>
              <a:defRPr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Отсутствие правовых механизмов  признания полученных</a:t>
            </a:r>
          </a:p>
          <a:p>
            <a:pPr defTabSz="1885950">
              <a:defRPr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в Казахстане документов об образовании</a:t>
            </a:r>
          </a:p>
        </p:txBody>
      </p:sp>
      <p:graphicFrame>
        <p:nvGraphicFramePr>
          <p:cNvPr id="15" name="Диаграмма 48">
            <a:extLst>
              <a:ext uri="{FF2B5EF4-FFF2-40B4-BE49-F238E27FC236}">
                <a16:creationId xmlns:a16="http://schemas.microsoft.com/office/drawing/2014/main" id="{979B2EE7-089F-43CE-BA91-1A6A4301B2A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80406900"/>
              </p:ext>
            </p:extLst>
          </p:nvPr>
        </p:nvGraphicFramePr>
        <p:xfrm>
          <a:off x="891082" y="5620035"/>
          <a:ext cx="9972182" cy="48643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" name="Chart" r:id="rId6" imgW="5663675" imgH="2767824" progId="Excel.Chart.8">
                  <p:embed/>
                </p:oleObj>
              </mc:Choice>
              <mc:Fallback>
                <p:oleObj name="Chart" r:id="rId6" imgW="5663675" imgH="2767824" progId="Excel.Chart.8">
                  <p:embed/>
                  <p:pic>
                    <p:nvPicPr>
                      <p:cNvPr id="6170" name="Диаграмма 48">
                        <a:extLst>
                          <a:ext uri="{FF2B5EF4-FFF2-40B4-BE49-F238E27FC236}">
                            <a16:creationId xmlns:a16="http://schemas.microsoft.com/office/drawing/2014/main" id="{CA780F51-B328-45FF-9BD8-3CE536B45AC4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1082" y="5620035"/>
                        <a:ext cx="9972182" cy="486434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29537915-E1A1-4B58-B3B2-4E1251D587F4}"/>
              </a:ext>
            </a:extLst>
          </p:cNvPr>
          <p:cNvSpPr txBox="1"/>
          <p:nvPr/>
        </p:nvSpPr>
        <p:spPr bwMode="auto">
          <a:xfrm>
            <a:off x="723990" y="11200509"/>
            <a:ext cx="5853205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2600920">
              <a:defRPr/>
            </a:pPr>
            <a:r>
              <a:rPr lang="kk-KZ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 </a:t>
            </a:r>
            <a:r>
              <a:rPr lang="kk-KZ" sz="3600" b="1" dirty="0"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Из стран АТР поступило</a:t>
            </a:r>
          </a:p>
          <a:p>
            <a:pPr defTabSz="2600920">
              <a:defRPr/>
            </a:pPr>
            <a:r>
              <a:rPr lang="kk-KZ" sz="3600" b="1" dirty="0"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лишь </a:t>
            </a:r>
            <a:r>
              <a:rPr lang="kk-KZ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177 заявок (2,9%)</a:t>
            </a:r>
            <a:endParaRPr lang="en-US" sz="3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  <a:sym typeface="Helvetica Neue"/>
            </a:endParaRPr>
          </a:p>
        </p:txBody>
      </p:sp>
      <p:graphicFrame>
        <p:nvGraphicFramePr>
          <p:cNvPr id="21" name="Таблица 20">
            <a:extLst>
              <a:ext uri="{FF2B5EF4-FFF2-40B4-BE49-F238E27FC236}">
                <a16:creationId xmlns:a16="http://schemas.microsoft.com/office/drawing/2014/main" id="{BBA3023A-CEC3-4F53-8B33-77CFC01031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5825086"/>
              </p:ext>
            </p:extLst>
          </p:nvPr>
        </p:nvGraphicFramePr>
        <p:xfrm>
          <a:off x="11727667" y="5429388"/>
          <a:ext cx="12273744" cy="4705070"/>
        </p:xfrm>
        <a:graphic>
          <a:graphicData uri="http://schemas.openxmlformats.org/drawingml/2006/table">
            <a:tbl>
              <a:tblPr bandRow="1">
                <a:tableStyleId>{5FD0F851-EC5A-4D38-B0AD-8093EC10F338}</a:tableStyleId>
              </a:tblPr>
              <a:tblGrid>
                <a:gridCol w="17628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62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47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236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7582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7114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82018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8914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0891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Азербайджан</a:t>
                      </a:r>
                      <a:endParaRPr lang="x-none" sz="16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24" marR="137124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Гаити</a:t>
                      </a:r>
                      <a:endParaRPr lang="x-none" sz="16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24" marR="137124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Зимбабве</a:t>
                      </a:r>
                      <a:endParaRPr lang="x-none" sz="16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24" marR="137124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Колумбия</a:t>
                      </a:r>
                      <a:endParaRPr lang="x-none" sz="16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24" marR="137124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Малайзия</a:t>
                      </a:r>
                      <a:endParaRPr lang="x-none" sz="16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24" marR="137124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Пакистан</a:t>
                      </a:r>
                      <a:endParaRPr lang="x-none" sz="16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24" marR="137124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Таджикистан</a:t>
                      </a:r>
                      <a:endParaRPr lang="x-none" sz="16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24" marR="137124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Франция</a:t>
                      </a:r>
                      <a:endParaRPr lang="x-none" sz="16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24" marR="137124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891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Алжир</a:t>
                      </a:r>
                      <a:endParaRPr lang="x-none" sz="16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24" marR="137124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Гамбия</a:t>
                      </a:r>
                      <a:endParaRPr lang="x-none" sz="16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24" marR="137124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Индия</a:t>
                      </a:r>
                      <a:endParaRPr lang="x-none" sz="16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24" marR="137124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Коморы</a:t>
                      </a:r>
                      <a:endParaRPr lang="x-none" sz="16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24" marR="137124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Мали</a:t>
                      </a:r>
                      <a:endParaRPr lang="x-none" sz="16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24" marR="137124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Палестина</a:t>
                      </a:r>
                      <a:endParaRPr lang="x-none" sz="16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24" marR="137124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Танзания</a:t>
                      </a:r>
                      <a:endParaRPr lang="x-none" sz="16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24" marR="137124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Чад</a:t>
                      </a:r>
                      <a:endParaRPr lang="x-none" sz="16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24" marR="137124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891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Ангола</a:t>
                      </a:r>
                      <a:endParaRPr lang="x-none" sz="16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24" marR="137124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Гана</a:t>
                      </a:r>
                      <a:endParaRPr lang="x-none" sz="16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24" marR="137124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Индонезия</a:t>
                      </a:r>
                      <a:endParaRPr lang="x-none" sz="16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24" marR="137124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Конго</a:t>
                      </a:r>
                      <a:endParaRPr lang="x-none" sz="16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24" marR="137124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Марокко</a:t>
                      </a:r>
                      <a:endParaRPr lang="x-none" sz="16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24" marR="137124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Польша</a:t>
                      </a:r>
                      <a:endParaRPr lang="x-none" sz="16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24" marR="137124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Того</a:t>
                      </a:r>
                      <a:endParaRPr lang="x-none" sz="16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24" marR="137124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Чили</a:t>
                      </a:r>
                      <a:endParaRPr lang="x-none" sz="16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24" marR="137124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209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Афганистан</a:t>
                      </a:r>
                      <a:endParaRPr lang="x-none" sz="16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24" marR="137124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Гвинея</a:t>
                      </a:r>
                      <a:endParaRPr lang="x-none" sz="16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24" marR="137124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Иордания</a:t>
                      </a:r>
                      <a:endParaRPr lang="x-none" sz="16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24" marR="137124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Кыргызстан</a:t>
                      </a:r>
                      <a:endParaRPr lang="x-none" sz="16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24" marR="137124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Мексика</a:t>
                      </a:r>
                      <a:endParaRPr lang="x-none" sz="16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24" marR="137124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Россия</a:t>
                      </a:r>
                      <a:endParaRPr lang="x-none" sz="16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24" marR="137124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Тунис</a:t>
                      </a:r>
                      <a:endParaRPr lang="x-none" sz="16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24" marR="137124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Шри-Ланка</a:t>
                      </a:r>
                      <a:endParaRPr lang="x-none" sz="16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24" marR="137124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891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Бангладеш</a:t>
                      </a:r>
                      <a:endParaRPr lang="x-none" sz="16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24" marR="137124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Германия</a:t>
                      </a:r>
                      <a:endParaRPr lang="x-none" sz="16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24" marR="137124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Ирак</a:t>
                      </a:r>
                      <a:endParaRPr lang="x-none" sz="16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24" marR="137124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Лаос</a:t>
                      </a:r>
                      <a:endParaRPr lang="x-none" sz="16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24" marR="137124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Мозамбик</a:t>
                      </a:r>
                      <a:endParaRPr lang="x-none" sz="16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24" marR="137124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Руанда</a:t>
                      </a:r>
                      <a:endParaRPr lang="x-none" sz="16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24" marR="137124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Туркменистан</a:t>
                      </a:r>
                      <a:endParaRPr lang="x-none" sz="16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24" marR="137124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Эквадор</a:t>
                      </a:r>
                      <a:endParaRPr lang="x-none" sz="16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24" marR="137124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3209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Беларусь</a:t>
                      </a:r>
                      <a:endParaRPr lang="x-none" sz="16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24" marR="137124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Гондурас</a:t>
                      </a:r>
                      <a:endParaRPr lang="x-none" sz="16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24" marR="137124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Иран</a:t>
                      </a:r>
                      <a:endParaRPr lang="x-none" sz="16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24" marR="137124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Либерия</a:t>
                      </a:r>
                      <a:endParaRPr lang="x-none" sz="16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24" marR="137124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Монголия</a:t>
                      </a:r>
                      <a:endParaRPr lang="x-none" sz="16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24" marR="137124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Саудовская Аравия</a:t>
                      </a:r>
                      <a:endParaRPr lang="x-none" sz="16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24" marR="137124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Турция</a:t>
                      </a:r>
                      <a:endParaRPr lang="x-none" sz="16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24" marR="137124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Эстония</a:t>
                      </a:r>
                      <a:endParaRPr lang="x-none" sz="16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24" marR="137124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891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Ботсвана</a:t>
                      </a:r>
                      <a:endParaRPr lang="x-none" sz="16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24" marR="137124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Джибути</a:t>
                      </a:r>
                      <a:endParaRPr lang="x-none" sz="16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24" marR="137124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Йемен</a:t>
                      </a:r>
                      <a:endParaRPr lang="x-none" sz="16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24" marR="137124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Ливан</a:t>
                      </a:r>
                      <a:endParaRPr lang="x-none" sz="16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24" marR="137124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Непал</a:t>
                      </a:r>
                      <a:endParaRPr lang="x-none" sz="16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24" marR="137124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Сенегал</a:t>
                      </a:r>
                      <a:endParaRPr lang="x-none" sz="16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24" marR="137124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Уганда</a:t>
                      </a:r>
                      <a:endParaRPr lang="x-none" sz="16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24" marR="137124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Эфиопия</a:t>
                      </a:r>
                      <a:endParaRPr lang="x-none" sz="16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24" marR="137124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3209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Буркина-Фасо</a:t>
                      </a:r>
                      <a:endParaRPr lang="x-none" sz="16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24" marR="137124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Доминика </a:t>
                      </a:r>
                      <a:endParaRPr lang="x-none" sz="16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24" marR="137124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Камерун</a:t>
                      </a:r>
                      <a:endParaRPr lang="x-none" sz="16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24" marR="137124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Ливия</a:t>
                      </a:r>
                      <a:endParaRPr lang="x-none" sz="16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24" marR="137124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Нигер</a:t>
                      </a:r>
                      <a:endParaRPr lang="x-none" sz="16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24" marR="137124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Сомали</a:t>
                      </a:r>
                      <a:endParaRPr lang="x-none" sz="16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24" marR="137124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Узбекистан</a:t>
                      </a:r>
                      <a:endParaRPr lang="x-none" sz="16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24" marR="137124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Южная Африка</a:t>
                      </a:r>
                      <a:endParaRPr lang="x-none" sz="16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24" marR="137124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3209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Бурунди</a:t>
                      </a:r>
                      <a:endParaRPr lang="x-none" sz="16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24" marR="137124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Египет</a:t>
                      </a:r>
                      <a:endParaRPr lang="x-none" sz="16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24" marR="137124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Кения</a:t>
                      </a:r>
                      <a:endParaRPr lang="x-none" sz="16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24" marR="137124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Мавритания</a:t>
                      </a:r>
                      <a:endParaRPr lang="x-none" sz="16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24" marR="137124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Нигерия</a:t>
                      </a:r>
                      <a:endParaRPr lang="x-none" sz="16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24" marR="137124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США</a:t>
                      </a:r>
                      <a:endParaRPr lang="x-none" sz="16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24" marR="137124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Украина</a:t>
                      </a:r>
                      <a:endParaRPr lang="x-none" sz="16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24" marR="137124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Южный Судан</a:t>
                      </a:r>
                      <a:endParaRPr lang="x-none" sz="16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24" marR="137124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3209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Вьетнам</a:t>
                      </a:r>
                      <a:endParaRPr lang="x-none" sz="16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24" marR="137124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Замбия</a:t>
                      </a:r>
                      <a:endParaRPr lang="x-none" sz="16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24" marR="137124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Китай</a:t>
                      </a:r>
                      <a:endParaRPr lang="x-none" sz="16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24" marR="137124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Малави</a:t>
                      </a:r>
                      <a:endParaRPr lang="x-none" sz="16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24" marR="137124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ОАЭ</a:t>
                      </a:r>
                      <a:endParaRPr lang="x-none" sz="16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24" marR="137124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Сьерра-Леоне</a:t>
                      </a:r>
                      <a:endParaRPr lang="x-none" sz="16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24" marR="137124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Филиппины</a:t>
                      </a:r>
                      <a:endParaRPr lang="x-none" sz="16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24" marR="137124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Япония</a:t>
                      </a:r>
                      <a:endParaRPr lang="x-none" sz="16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7124" marR="137124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22" name="Прямоугольник 39">
            <a:extLst>
              <a:ext uri="{FF2B5EF4-FFF2-40B4-BE49-F238E27FC236}">
                <a16:creationId xmlns:a16="http://schemas.microsoft.com/office/drawing/2014/main" id="{443D01CD-A6BC-4640-872E-5B89ACE9B2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29864" y="4606789"/>
            <a:ext cx="111061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sysDash"/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40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Заявки из 80 стран мира</a:t>
            </a:r>
          </a:p>
        </p:txBody>
      </p:sp>
    </p:spTree>
    <p:extLst>
      <p:ext uri="{BB962C8B-B14F-4D97-AF65-F5344CB8AC3E}">
        <p14:creationId xmlns:p14="http://schemas.microsoft.com/office/powerpoint/2010/main" val="35262112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382</TotalTime>
  <Words>2638</Words>
  <Application>Microsoft Office PowerPoint</Application>
  <PresentationFormat>Произвольный</PresentationFormat>
  <Paragraphs>720</Paragraphs>
  <Slides>23</Slides>
  <Notes>22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1" baseType="lpstr">
      <vt:lpstr>Arial</vt:lpstr>
      <vt:lpstr>Arial Bold</vt:lpstr>
      <vt:lpstr>Arial Regular</vt:lpstr>
      <vt:lpstr>Calibri</vt:lpstr>
      <vt:lpstr>Century Gothic</vt:lpstr>
      <vt:lpstr>Symbol</vt:lpstr>
      <vt:lpstr>Office Theme</vt:lpstr>
      <vt:lpstr>Chart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amantay nurmagambetov</cp:lastModifiedBy>
  <cp:revision>19</cp:revision>
  <cp:lastPrinted>2023-08-14T09:05:45Z</cp:lastPrinted>
  <dcterms:created xsi:type="dcterms:W3CDTF">2023-08-13T18:41:13Z</dcterms:created>
  <dcterms:modified xsi:type="dcterms:W3CDTF">2023-08-23T16:39:18Z</dcterms:modified>
</cp:coreProperties>
</file>